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64" r:id="rId5"/>
    <p:sldId id="276" r:id="rId6"/>
    <p:sldId id="293" r:id="rId7"/>
    <p:sldId id="278" r:id="rId8"/>
    <p:sldId id="281" r:id="rId9"/>
    <p:sldId id="279" r:id="rId10"/>
    <p:sldId id="266" r:id="rId11"/>
    <p:sldId id="268" r:id="rId12"/>
    <p:sldId id="294" r:id="rId13"/>
    <p:sldId id="269" r:id="rId14"/>
    <p:sldId id="284" r:id="rId15"/>
    <p:sldId id="285" r:id="rId16"/>
    <p:sldId id="286" r:id="rId17"/>
    <p:sldId id="287" r:id="rId18"/>
    <p:sldId id="288" r:id="rId19"/>
    <p:sldId id="270" r:id="rId20"/>
    <p:sldId id="289" r:id="rId21"/>
    <p:sldId id="290" r:id="rId22"/>
    <p:sldId id="291" r:id="rId23"/>
    <p:sldId id="292" r:id="rId24"/>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280" autoAdjust="0"/>
  </p:normalViewPr>
  <p:slideViewPr>
    <p:cSldViewPr showGuides="1">
      <p:cViewPr varScale="1">
        <p:scale>
          <a:sx n="106" d="100"/>
          <a:sy n="106" d="100"/>
        </p:scale>
        <p:origin x="132" y="61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Project</a:t>
            </a:r>
            <a:r>
              <a:rPr lang="en-US" baseline="0" dirty="0" smtClean="0"/>
              <a:t> </a:t>
            </a:r>
            <a:r>
              <a:rPr lang="en-US" baseline="0" dirty="0" smtClean="0"/>
              <a:t>Budget</a:t>
            </a:r>
          </a:p>
          <a:p>
            <a:pPr>
              <a:defRPr/>
            </a:pPr>
            <a:r>
              <a:rPr lang="en-US" baseline="0" dirty="0" smtClean="0"/>
              <a:t>Example-$50,000 Budget</a:t>
            </a:r>
            <a:endParaRPr lang="en-US" baseline="0" dirty="0" smtClean="0"/>
          </a:p>
          <a:p>
            <a:pPr>
              <a:defRPr/>
            </a:pPr>
            <a:endParaRPr lang="en-US" dirty="0"/>
          </a:p>
        </c:rich>
      </c:tx>
      <c:layout>
        <c:manualLayout>
          <c:xMode val="edge"/>
          <c:yMode val="edge"/>
          <c:x val="0.355017488815418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explosion val="19"/>
          <c:dPt>
            <c:idx val="0"/>
            <c:bubble3D val="0"/>
            <c:spPr>
              <a:solidFill>
                <a:schemeClr val="accent1"/>
              </a:solidFill>
              <a:ln>
                <a:noFill/>
              </a:ln>
              <a:effectLst/>
            </c:spPr>
          </c:dPt>
          <c:dPt>
            <c:idx val="1"/>
            <c:bubble3D val="0"/>
            <c:spPr>
              <a:solidFill>
                <a:schemeClr val="accent2"/>
              </a:solidFill>
              <a:ln>
                <a:noFill/>
              </a:ln>
              <a:effectLst/>
            </c:spPr>
          </c:dPt>
          <c:cat>
            <c:strRef>
              <c:f>Sheet1!$A$2:$A$3</c:f>
              <c:strCache>
                <c:ptCount val="2"/>
                <c:pt idx="0">
                  <c:v>Project Costs - $40,500.</c:v>
                </c:pt>
                <c:pt idx="1">
                  <c:v>Administrative Costs - $ 9,500.</c:v>
                </c:pt>
              </c:strCache>
            </c:strRef>
          </c:cat>
          <c:val>
            <c:numRef>
              <c:f>Sheet1!$B$2:$B$3</c:f>
              <c:numCache>
                <c:formatCode>General</c:formatCode>
                <c:ptCount val="2"/>
                <c:pt idx="0">
                  <c:v>4.3</c:v>
                </c:pt>
                <c:pt idx="1">
                  <c:v>1</c:v>
                </c:pt>
              </c:numCache>
            </c:numRef>
          </c:val>
        </c:ser>
        <c:ser>
          <c:idx val="1"/>
          <c:order val="1"/>
          <c:tx>
            <c:strRef>
              <c:f>Sheet1!$C$1</c:f>
              <c:strCache>
                <c:ptCount val="1"/>
                <c:pt idx="0">
                  <c:v> 3</c:v>
                </c:pt>
              </c:strCache>
            </c:strRef>
          </c:tx>
          <c:dPt>
            <c:idx val="0"/>
            <c:bubble3D val="0"/>
            <c:spPr>
              <a:solidFill>
                <a:schemeClr val="accent1"/>
              </a:solidFill>
              <a:ln>
                <a:noFill/>
              </a:ln>
              <a:effectLst/>
            </c:spPr>
          </c:dPt>
          <c:dPt>
            <c:idx val="1"/>
            <c:bubble3D val="0"/>
            <c:spPr>
              <a:solidFill>
                <a:schemeClr val="accent2"/>
              </a:solidFill>
              <a:ln>
                <a:noFill/>
              </a:ln>
              <a:effectLst/>
            </c:spPr>
          </c:dPt>
          <c:cat>
            <c:strRef>
              <c:f>Sheet1!$A$2:$A$3</c:f>
              <c:strCache>
                <c:ptCount val="2"/>
                <c:pt idx="0">
                  <c:v>Project Costs - $40,500.</c:v>
                </c:pt>
                <c:pt idx="1">
                  <c:v>Administrative Costs - $ 9,500.</c:v>
                </c:pt>
              </c:strCache>
            </c:strRef>
          </c:cat>
          <c:val>
            <c:numRef>
              <c:f>Sheet1!$C$2:$C$3</c:f>
              <c:numCache>
                <c:formatCode>General</c:formatCode>
                <c:ptCount val="2"/>
                <c:pt idx="0">
                  <c:v>0</c:v>
                </c:pt>
                <c:pt idx="1">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ln>
                  <a:solidFill>
                    <a:schemeClr val="accent1"/>
                  </a:solidFill>
                </a:ln>
                <a:blipFill>
                  <a:blip xmlns:r="http://schemas.openxmlformats.org/officeDocument/2006/relationships" r:embed="rId3"/>
                  <a:tile tx="0" ty="0" sx="100000" sy="100000" flip="none" algn="tl"/>
                </a:blip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custT="1"/>
      <dgm:spPr/>
      <dgm:t>
        <a:bodyPr/>
        <a:lstStyle/>
        <a:p>
          <a:r>
            <a:rPr lang="en-US" sz="2400" dirty="0" smtClean="0"/>
            <a:t>Positions:</a:t>
          </a:r>
          <a:endParaRPr lang="en-US" sz="2400"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1800" dirty="0" smtClean="0"/>
            <a:t>Identify title and salary</a:t>
          </a:r>
          <a:endParaRPr lang="en-US" sz="1800"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custT="1"/>
      <dgm:spPr/>
      <dgm:t>
        <a:bodyPr/>
        <a:lstStyle/>
        <a:p>
          <a:r>
            <a:rPr lang="en-US" sz="1800" dirty="0" smtClean="0"/>
            <a:t>Identify title and benefits (if charged to CDBG)</a:t>
          </a:r>
          <a:endParaRPr lang="en-US" sz="1800" dirty="0"/>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3C67E77D-62FA-499D-B5E6-E79A091C5267}">
      <dgm:prSet phldrT="[Text]" custT="1"/>
      <dgm:spPr/>
      <dgm:t>
        <a:bodyPr/>
        <a:lstStyle/>
        <a:p>
          <a:r>
            <a:rPr lang="en-US" sz="2400" dirty="0" smtClean="0"/>
            <a:t>Travel Expenses</a:t>
          </a:r>
          <a:endParaRPr lang="en-US" sz="2400"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1800" dirty="0" smtClean="0"/>
            <a:t>Travel should be documented and identify the CDBG activity/relationship.</a:t>
          </a:r>
          <a:endParaRPr lang="en-US" sz="1800" dirty="0"/>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custT="1"/>
      <dgm:spPr/>
      <dgm:t>
        <a:bodyPr/>
        <a:lstStyle/>
        <a:p>
          <a:r>
            <a:rPr lang="en-US" sz="2400" dirty="0" smtClean="0"/>
            <a:t>Materials, Supplies, Testing</a:t>
          </a:r>
          <a:endParaRPr lang="en-US" sz="2400" dirty="0"/>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1800" dirty="0" smtClean="0"/>
            <a:t>Classroom books, papers, client files, skill testing, etc.</a:t>
          </a:r>
          <a:endParaRPr lang="en-US" sz="1800" dirty="0"/>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3" custLinFactNeighborX="-694" custLinFactNeighborY="-2172">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3">
        <dgm:presLayoutVars>
          <dgm:bulletEnabled val="1"/>
        </dgm:presLayoutVars>
      </dgm:prSet>
      <dgm:spPr/>
      <dgm:t>
        <a:bodyPr/>
        <a:lstStyle/>
        <a:p>
          <a:endParaRPr lang="en-US"/>
        </a:p>
      </dgm:t>
    </dgm:pt>
    <dgm:pt modelId="{81203336-F3DE-4B3A-BCF4-0F68C23AC2BB}" type="pres">
      <dgm:prSet presAssocID="{3C67E77D-62FA-499D-B5E6-E79A091C5267}" presName="parentText" presStyleLbl="node1" presStyleIdx="1" presStyleCnt="3">
        <dgm:presLayoutVars>
          <dgm:chMax val="0"/>
          <dgm:bulletEnabled val="1"/>
        </dgm:presLayoutVars>
      </dgm:prSet>
      <dgm:spPr/>
      <dgm:t>
        <a:bodyPr/>
        <a:lstStyle/>
        <a:p>
          <a:endParaRPr lang="en-US"/>
        </a:p>
      </dgm:t>
    </dgm:pt>
    <dgm:pt modelId="{782956A5-ADC8-4959-B856-589B9D9B9635}" type="pres">
      <dgm:prSet presAssocID="{3C67E77D-62FA-499D-B5E6-E79A091C5267}" presName="childText" presStyleLbl="revTx" presStyleIdx="1" presStyleCnt="3">
        <dgm:presLayoutVars>
          <dgm:bulletEnabled val="1"/>
        </dgm:presLayoutVars>
      </dgm:prSet>
      <dgm:spPr/>
      <dgm:t>
        <a:bodyPr/>
        <a:lstStyle/>
        <a:p>
          <a:endParaRPr lang="en-US"/>
        </a:p>
      </dgm:t>
    </dgm:pt>
    <dgm:pt modelId="{D64CB5D5-837D-47FC-9E42-A26D800BC695}" type="pres">
      <dgm:prSet presAssocID="{CC6B7442-0B72-4EF2-9F13-1325B51AFF9F}" presName="parentText" presStyleLbl="node1" presStyleIdx="2" presStyleCnt="3">
        <dgm:presLayoutVars>
          <dgm:chMax val="0"/>
          <dgm:bulletEnabled val="1"/>
        </dgm:presLayoutVars>
      </dgm:prSet>
      <dgm:spPr/>
      <dgm:t>
        <a:bodyPr/>
        <a:lstStyle/>
        <a:p>
          <a:endParaRPr lang="en-US"/>
        </a:p>
      </dgm:t>
    </dgm:pt>
    <dgm:pt modelId="{08B7B17B-8600-44B0-B235-389E5D71D804}" type="pres">
      <dgm:prSet presAssocID="{CC6B7442-0B72-4EF2-9F13-1325B51AFF9F}" presName="childText" presStyleLbl="revTx" presStyleIdx="2" presStyleCnt="3">
        <dgm:presLayoutVars>
          <dgm:bulletEnabled val="1"/>
        </dgm:presLayoutVars>
      </dgm:prSet>
      <dgm:spPr/>
      <dgm:t>
        <a:bodyPr/>
        <a:lstStyle/>
        <a:p>
          <a:endParaRPr lang="en-US"/>
        </a:p>
      </dgm:t>
    </dgm:pt>
  </dgm:ptLst>
  <dgm:cxnLst>
    <dgm:cxn modelId="{A6FB3C49-AB75-4315-BB6B-886AA454F16F}" srcId="{CC6B7442-0B72-4EF2-9F13-1325B51AFF9F}" destId="{FE0A3CAE-D039-42F2-AF12-1E6F6793A633}" srcOrd="0" destOrd="0" parTransId="{7E2ED2D1-AFF4-4DED-BB53-30A310825CE2}" sibTransId="{417BDEF2-191B-4000-BDE8-D3D22A51FCF3}"/>
    <dgm:cxn modelId="{A55A44F5-7713-43BE-A80C-9D7C49E6D5AD}" type="presOf" srcId="{D6510970-8F9C-4B45-A0F3-6ACB9AA76D40}" destId="{782956A5-ADC8-4959-B856-589B9D9B9635}"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C6E7222A-5F84-456A-9806-D51868FAF8A9}" srcId="{3C67E77D-62FA-499D-B5E6-E79A091C5267}" destId="{D6510970-8F9C-4B45-A0F3-6ACB9AA76D40}" srcOrd="0" destOrd="0" parTransId="{7A9FC291-2B6A-4475-8B09-917F9F09E3AB}" sibTransId="{4B87F32C-3630-48F2-9114-4262C0BEEA9E}"/>
    <dgm:cxn modelId="{7D461F02-AB37-447A-AC6B-D31C4D2EC6A9}" srcId="{90119837-5B71-4D44-BB01-DB0B084933C8}" destId="{477D14C5-CED9-4CFC-B338-DFB0C8090B9F}" srcOrd="0" destOrd="0" parTransId="{92DFCBC7-BC14-4697-8ECD-BF0D5B1EDA3B}" sibTransId="{87E3C0DB-7BEE-424E-8E11-B838D238D595}"/>
    <dgm:cxn modelId="{96956FBE-70C8-4F89-BD0B-33093C0F439D}" type="presOf" srcId="{3C67E77D-62FA-499D-B5E6-E79A091C5267}" destId="{81203336-F3DE-4B3A-BCF4-0F68C23AC2BB}" srcOrd="0" destOrd="0" presId="urn:microsoft.com/office/officeart/2005/8/layout/vList2"/>
    <dgm:cxn modelId="{594ECC8D-94FA-41B7-9F5F-6B7A67E36EF5}" type="presOf" srcId="{C111C18A-FD96-4E63-821A-54D70D8DC65F}" destId="{CD5F6E02-AD43-4E7A-935B-DDF5D6C74800}" srcOrd="0" destOrd="0" presId="urn:microsoft.com/office/officeart/2005/8/layout/vList2"/>
    <dgm:cxn modelId="{FAC3D40F-8E66-452D-9CA4-C2871F2D10EF}" srcId="{477D14C5-CED9-4CFC-B338-DFB0C8090B9F}" destId="{33EAD35F-38F2-4CB7-9A6D-B04FFD8A51FD}" srcOrd="1" destOrd="0" parTransId="{81FE7DB1-4BFC-4407-80A9-E5514E94C61D}" sibTransId="{4B66B839-1910-459B-92B2-14846EBA7A70}"/>
    <dgm:cxn modelId="{32AA6160-4426-4C4D-93AE-E2F474E37AD9}" srcId="{90119837-5B71-4D44-BB01-DB0B084933C8}" destId="{3C67E77D-62FA-499D-B5E6-E79A091C5267}" srcOrd="1" destOrd="0" parTransId="{5337D229-E330-4525-B0FA-14EC5A80604A}" sibTransId="{C056AC5D-B04E-4376-A1CB-3EAB7BE5AF5B}"/>
    <dgm:cxn modelId="{102D6D4D-90C9-40F4-A001-35DCC329B127}" srcId="{90119837-5B71-4D44-BB01-DB0B084933C8}" destId="{CC6B7442-0B72-4EF2-9F13-1325B51AFF9F}" srcOrd="2" destOrd="0" parTransId="{E3D139E0-5DC2-4F8E-9F8F-B3F0EBCD4689}" sibTransId="{FF80E1BA-0D6F-4EE8-9640-892A5897DBCD}"/>
    <dgm:cxn modelId="{5BDE416F-F97E-4F73-BE1A-C12EA4F60682}" type="presOf" srcId="{90119837-5B71-4D44-BB01-DB0B084933C8}" destId="{ED5DCCC5-BCA8-4491-AA37-BAF153ECA184}" srcOrd="0" destOrd="0" presId="urn:microsoft.com/office/officeart/2005/8/layout/vList2"/>
    <dgm:cxn modelId="{0F1F224B-6995-4D7E-B65E-FDD2121E7EA2}" type="presOf" srcId="{FE0A3CAE-D039-42F2-AF12-1E6F6793A633}" destId="{08B7B17B-8600-44B0-B235-389E5D71D804}" srcOrd="0" destOrd="0" presId="urn:microsoft.com/office/officeart/2005/8/layout/vList2"/>
    <dgm:cxn modelId="{139D5BB1-09CB-45F8-9347-D7764258A754}" type="presOf" srcId="{CC6B7442-0B72-4EF2-9F13-1325B51AFF9F}" destId="{D64CB5D5-837D-47FC-9E42-A26D800BC695}" srcOrd="0" destOrd="0" presId="urn:microsoft.com/office/officeart/2005/8/layout/vList2"/>
    <dgm:cxn modelId="{109ECBC1-64DC-48B7-847D-6354B293D099}" type="presOf" srcId="{33EAD35F-38F2-4CB7-9A6D-B04FFD8A51FD}" destId="{CD5F6E02-AD43-4E7A-935B-DDF5D6C74800}" srcOrd="0" destOrd="1"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 modelId="{8E5B4048-9D19-4E76-9DF1-CC741CEADF9A}" type="presParOf" srcId="{ED5DCCC5-BCA8-4491-AA37-BAF153ECA184}" destId="{D64CB5D5-837D-47FC-9E42-A26D800BC695}" srcOrd="4" destOrd="0" presId="urn:microsoft.com/office/officeart/2005/8/layout/vList2"/>
    <dgm:cxn modelId="{3160F1A4-3C45-478F-BAAB-DEF3A5444A4A}"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4976813"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Positions:</a:t>
          </a:r>
          <a:endParaRPr lang="en-US" sz="2400" kern="1200" dirty="0"/>
        </a:p>
      </dsp:txBody>
      <dsp:txXfrm>
        <a:off x="36553" y="36553"/>
        <a:ext cx="4903707" cy="675694"/>
      </dsp:txXfrm>
    </dsp:sp>
    <dsp:sp modelId="{CD5F6E02-AD43-4E7A-935B-DDF5D6C74800}">
      <dsp:nvSpPr>
        <dsp:cNvPr id="0" name=""/>
        <dsp:cNvSpPr/>
      </dsp:nvSpPr>
      <dsp:spPr>
        <a:xfrm>
          <a:off x="0" y="763699"/>
          <a:ext cx="4976813"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Identify title and salary</a:t>
          </a:r>
          <a:endParaRPr lang="en-US" sz="1800" kern="1200" dirty="0"/>
        </a:p>
        <a:p>
          <a:pPr marL="171450" lvl="1" indent="-171450" algn="l" defTabSz="800100">
            <a:lnSpc>
              <a:spcPct val="90000"/>
            </a:lnSpc>
            <a:spcBef>
              <a:spcPct val="0"/>
            </a:spcBef>
            <a:spcAft>
              <a:spcPct val="20000"/>
            </a:spcAft>
            <a:buChar char="••"/>
          </a:pPr>
          <a:r>
            <a:rPr lang="en-US" sz="1800" kern="1200" dirty="0" smtClean="0"/>
            <a:t>Identify title and benefits (if charged to CDBG)</a:t>
          </a:r>
          <a:endParaRPr lang="en-US" sz="1800" kern="1200" dirty="0"/>
        </a:p>
      </dsp:txBody>
      <dsp:txXfrm>
        <a:off x="0" y="763699"/>
        <a:ext cx="4976813" cy="869400"/>
      </dsp:txXfrm>
    </dsp:sp>
    <dsp:sp modelId="{81203336-F3DE-4B3A-BCF4-0F68C23AC2BB}">
      <dsp:nvSpPr>
        <dsp:cNvPr id="0" name=""/>
        <dsp:cNvSpPr/>
      </dsp:nvSpPr>
      <dsp:spPr>
        <a:xfrm>
          <a:off x="0" y="1633100"/>
          <a:ext cx="4976813"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Travel Expenses</a:t>
          </a:r>
          <a:endParaRPr lang="en-US" sz="2400" kern="1200" dirty="0"/>
        </a:p>
      </dsp:txBody>
      <dsp:txXfrm>
        <a:off x="36553" y="1669653"/>
        <a:ext cx="4903707" cy="675694"/>
      </dsp:txXfrm>
    </dsp:sp>
    <dsp:sp modelId="{782956A5-ADC8-4959-B856-589B9D9B9635}">
      <dsp:nvSpPr>
        <dsp:cNvPr id="0" name=""/>
        <dsp:cNvSpPr/>
      </dsp:nvSpPr>
      <dsp:spPr>
        <a:xfrm>
          <a:off x="0" y="2381900"/>
          <a:ext cx="4976813"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Travel should be documented and identify the CDBG activity/relationship.</a:t>
          </a:r>
          <a:endParaRPr lang="en-US" sz="1800" kern="1200" dirty="0"/>
        </a:p>
      </dsp:txBody>
      <dsp:txXfrm>
        <a:off x="0" y="2381900"/>
        <a:ext cx="4976813" cy="662400"/>
      </dsp:txXfrm>
    </dsp:sp>
    <dsp:sp modelId="{D64CB5D5-837D-47FC-9E42-A26D800BC695}">
      <dsp:nvSpPr>
        <dsp:cNvPr id="0" name=""/>
        <dsp:cNvSpPr/>
      </dsp:nvSpPr>
      <dsp:spPr>
        <a:xfrm>
          <a:off x="0" y="3044300"/>
          <a:ext cx="4976813"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Materials, Supplies, Testing</a:t>
          </a:r>
          <a:endParaRPr lang="en-US" sz="2400" kern="1200" dirty="0"/>
        </a:p>
      </dsp:txBody>
      <dsp:txXfrm>
        <a:off x="36553" y="3080853"/>
        <a:ext cx="4903707" cy="675694"/>
      </dsp:txXfrm>
    </dsp:sp>
    <dsp:sp modelId="{08B7B17B-8600-44B0-B235-389E5D71D804}">
      <dsp:nvSpPr>
        <dsp:cNvPr id="0" name=""/>
        <dsp:cNvSpPr/>
      </dsp:nvSpPr>
      <dsp:spPr>
        <a:xfrm>
          <a:off x="0" y="3793100"/>
          <a:ext cx="4976813"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Classroom books, papers, client files, skill testing, etc.</a:t>
          </a:r>
          <a:endParaRPr lang="en-US" sz="1800" kern="1200" dirty="0"/>
        </a:p>
      </dsp:txBody>
      <dsp:txXfrm>
        <a:off x="0" y="3793100"/>
        <a:ext cx="4976813" cy="662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11/27/2018</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11/27/2018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07019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4142736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69286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92374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21942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398040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96879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515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27594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133270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244425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3569412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196692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88937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5752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52077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92450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215116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186191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11/27/2018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11/27/2018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11/27/2018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11/27/2018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11/27/2018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fedgov.dnb.com/webfor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LElzy@decaturil.gov" TargetMode="External"/><Relationship Id="rId5" Type="http://schemas.openxmlformats.org/officeDocument/2006/relationships/hyperlink" Target="https://fsd.gov/fsd-gov/learning-center-system.do?sysparm_system=SAM" TargetMode="External"/><Relationship Id="rId4" Type="http://schemas.openxmlformats.org/officeDocument/2006/relationships/hyperlink" Target="http://www.sam.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002060"/>
                </a:solidFill>
              </a:rPr>
              <a:t>Community Development Block Grant (CDBG) Program for Sub-recipients</a:t>
            </a:r>
            <a:endParaRPr lang="en-US" sz="4000" b="1" dirty="0">
              <a:solidFill>
                <a:srgbClr val="002060"/>
              </a:solidFill>
            </a:endParaRPr>
          </a:p>
        </p:txBody>
      </p:sp>
      <p:sp>
        <p:nvSpPr>
          <p:cNvPr id="3" name="Subtitle 2"/>
          <p:cNvSpPr>
            <a:spLocks noGrp="1"/>
          </p:cNvSpPr>
          <p:nvPr>
            <p:ph type="subTitle" idx="1"/>
          </p:nvPr>
        </p:nvSpPr>
        <p:spPr/>
        <p:txBody>
          <a:bodyPr/>
          <a:lstStyle/>
          <a:p>
            <a:r>
              <a:rPr lang="en-US" b="1" dirty="0" smtClean="0">
                <a:solidFill>
                  <a:schemeClr val="tx2"/>
                </a:solidFill>
              </a:rPr>
              <a:t>Request for Proposal (RFP)</a:t>
            </a:r>
          </a:p>
          <a:p>
            <a:r>
              <a:rPr lang="en-US" b="1" dirty="0" smtClean="0">
                <a:solidFill>
                  <a:schemeClr val="tx2"/>
                </a:solidFill>
              </a:rPr>
              <a:t>2018-2019</a:t>
            </a:r>
            <a:endParaRPr lang="en-US" b="1" dirty="0">
              <a:solidFill>
                <a:schemeClr val="tx2"/>
              </a:solidFill>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81000"/>
            <a:ext cx="10157354" cy="939800"/>
          </a:xfrm>
        </p:spPr>
        <p:txBody>
          <a:bodyPr>
            <a:normAutofit/>
          </a:bodyPr>
          <a:lstStyle/>
          <a:p>
            <a:r>
              <a:rPr lang="en-US" sz="2400" dirty="0" smtClean="0"/>
              <a:t>The program or project should provide a high level of benefit to low- and moderate-income persons.</a:t>
            </a:r>
            <a:endParaRPr lang="en-US" sz="2400" dirty="0"/>
          </a:p>
        </p:txBody>
      </p:sp>
      <p:pic>
        <p:nvPicPr>
          <p:cNvPr id="7" name="Picture 6"/>
          <p:cNvPicPr>
            <a:picLocks noChangeAspect="1"/>
          </p:cNvPicPr>
          <p:nvPr/>
        </p:nvPicPr>
        <p:blipFill>
          <a:blip r:embed="rId3"/>
          <a:stretch>
            <a:fillRect/>
          </a:stretch>
        </p:blipFill>
        <p:spPr>
          <a:xfrm>
            <a:off x="2970212" y="1331686"/>
            <a:ext cx="5944872" cy="5655432"/>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412" y="304800"/>
            <a:ext cx="3642215" cy="487506"/>
          </a:xfrm>
          <a:prstGeom prst="rect">
            <a:avLst/>
          </a:prstGeom>
        </p:spPr>
        <p:txBody>
          <a:bodyPr wrap="none">
            <a:spAutoFit/>
          </a:bodyPr>
          <a:lstStyle/>
          <a:p>
            <a:pPr algn="ctr">
              <a:lnSpc>
                <a:spcPct val="107000"/>
              </a:lnSpc>
              <a:spcAft>
                <a:spcPts val="800"/>
              </a:spcAft>
            </a:pPr>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CDBG Application Checklist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42407" y="1295400"/>
            <a:ext cx="6704012" cy="3784241"/>
          </a:xfrm>
          <a:prstGeom prst="rect">
            <a:avLst/>
          </a:prstGeom>
        </p:spPr>
        <p:txBody>
          <a:bodyPr wrap="square">
            <a:spAutoFit/>
          </a:bodyPr>
          <a:lstStyle/>
          <a:p>
            <a:pPr>
              <a:lnSpc>
                <a:spcPct val="107000"/>
              </a:lnSpc>
              <a:spcAft>
                <a:spcPts val="800"/>
              </a:spcAft>
            </a:pPr>
            <a:r>
              <a:rPr lang="en-US" sz="2000" b="1" i="1" u="sng" dirty="0">
                <a:latin typeface="Calibri" panose="020F0502020204030204" pitchFamily="34" charset="0"/>
                <a:ea typeface="Calibri" panose="020F0502020204030204" pitchFamily="34" charset="0"/>
                <a:cs typeface="Times New Roman" panose="02020603050405020304" pitchFamily="18" charset="0"/>
              </a:rPr>
              <a:t>Did you provide the following</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Agency name</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Board resolution authorizing agency to apply for the grant</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Board resolution/by-laws which identifies who may sign the application, agreement, etc.</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Employer identification number</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DUNS Number</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CAGE Code through the Sams.gov </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Contact person’s name, title, address, phone, etc.</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List of Officers/Board</a:t>
            </a:r>
          </a:p>
          <a:p>
            <a:pPr marL="342900" marR="0" lvl="0" indent="-342900" algn="just">
              <a:lnSpc>
                <a:spcPct val="107000"/>
              </a:lnSpc>
              <a:spcBef>
                <a:spcPts val="0"/>
              </a:spcBef>
              <a:spcAft>
                <a:spcPts val="80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List of articles, charter, and current by-laws including a policy on Conflict of Interest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63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748266"/>
            <a:ext cx="6092825" cy="4228273"/>
          </a:xfrm>
          <a:prstGeom prst="rect">
            <a:avLst/>
          </a:prstGeom>
        </p:spPr>
        <p:txBody>
          <a:bodyPr>
            <a:spAutoFit/>
          </a:bodyPr>
          <a:lstStyle/>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IRS Tax-Exempt Designation</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Documentation of Matching “Non-CDBG” dollars for 2019</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Amount of CDBG Funding Requested</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Copy of the most recent audit transmittal letter/financial audit.</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Project description</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Identification of the number to be served with the program</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Project timeline</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Project goals</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Itemized costs</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Map with activity/project location identified</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Insurance for activity/project location</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Agency Insurance</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Sample of timesheet to be used for funded </a:t>
            </a:r>
            <a:r>
              <a:rPr lang="en-US"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positions</a:t>
            </a:r>
            <a:endPar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2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755576"/>
            <a:ext cx="6092825" cy="4524637"/>
          </a:xfrm>
          <a:prstGeom prst="rect">
            <a:avLst/>
          </a:prstGeom>
        </p:spPr>
        <p:txBody>
          <a:bodyPr>
            <a:spAutoFit/>
          </a:bodyPr>
          <a:lstStyle/>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Does the timesheet separate the potential federal hours from the general non-federal hours?  Does both the supervisor or board sign off and date the timesheet?  Does the employee sign-off on the timesheet?  Does the timesheet reflect the time period covered?</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If you currently receive CDBG funds, identify the estimated amount of funds to be used by February 15, 2019.  If any </a:t>
            </a:r>
            <a:r>
              <a:rPr lang="en-US"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funds may be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left, please document why any funds would remain.</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Will this activity generate program income?</a:t>
            </a:r>
          </a:p>
          <a:p>
            <a:pPr marL="342900" marR="0" lvl="0" indent="-342900" algn="just">
              <a:lnSpc>
                <a:spcPct val="107000"/>
              </a:lnSpc>
              <a:spcBef>
                <a:spcPts val="0"/>
              </a:spcBef>
              <a:spcAft>
                <a:spcPts val="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 you have established qualifications for employees, auditors, or other personnel?  If so provide, please include the job descriptions.</a:t>
            </a:r>
          </a:p>
          <a:p>
            <a:pPr marL="342900" marR="0" lvl="0" indent="-342900" algn="just">
              <a:lnSpc>
                <a:spcPct val="107000"/>
              </a:lnSpc>
              <a:spcBef>
                <a:spcPts val="0"/>
              </a:spcBef>
              <a:spcAft>
                <a:spcPts val="800"/>
              </a:spcAft>
              <a:buFont typeface="Courier New" panose="02070309020205020404" pitchFamily="49" charset="0"/>
              <a:buChar char="o"/>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Did you provide an original and three copies of the documents requested?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04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71600"/>
            <a:ext cx="6092825" cy="3635547"/>
          </a:xfrm>
          <a:prstGeom prst="rect">
            <a:avLst/>
          </a:prstGeom>
        </p:spPr>
        <p:txBody>
          <a:bodyPr>
            <a:spAutoFit/>
          </a:bodyPr>
          <a:lstStyle/>
          <a:p>
            <a:pPr marL="342900" marR="0" lvl="0" indent="-342900" algn="just">
              <a:lnSpc>
                <a:spcPct val="107000"/>
              </a:lnSpc>
              <a:spcBef>
                <a:spcPts val="0"/>
              </a:spcBef>
              <a:spcAft>
                <a:spcPts val="0"/>
              </a:spcAft>
              <a:buFont typeface="Wingdings" panose="05000000000000000000" pitchFamily="2" charset="2"/>
              <a:buChar char=""/>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Did your proposed activity/project address the Consolidated Plan Priority 1:  Education and adult literacy (reading and math)?  This is rated as a critically high priority.</a:t>
            </a:r>
          </a:p>
          <a:p>
            <a:pPr marL="342900" marR="0" lvl="0" indent="-342900" algn="just">
              <a:lnSpc>
                <a:spcPct val="107000"/>
              </a:lnSpc>
              <a:spcBef>
                <a:spcPts val="0"/>
              </a:spcBef>
              <a:spcAft>
                <a:spcPts val="0"/>
              </a:spcAft>
              <a:buFont typeface="Wingdings" panose="05000000000000000000" pitchFamily="2" charset="2"/>
              <a:buChar char=""/>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Did your proposed activity/project address the Consolidated Plan Priority 2:  Economic Development, rates job skill training (hard and soft skills) as critically high along with the elimination of barriers:  due to criminal background, addiction issues, etc.</a:t>
            </a:r>
          </a:p>
          <a:p>
            <a:pPr marL="342900" marR="0" lvl="0" indent="-342900" algn="just">
              <a:lnSpc>
                <a:spcPct val="107000"/>
              </a:lnSpc>
              <a:spcBef>
                <a:spcPts val="0"/>
              </a:spcBef>
              <a:spcAft>
                <a:spcPts val="800"/>
              </a:spcAft>
              <a:buFont typeface="Wingdings" panose="05000000000000000000" pitchFamily="2" charset="2"/>
              <a:buChar char=""/>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Consolidated Plan has the following identified as a high priority:  public services for employment development, education, life skill training, and case management.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412" y="561676"/>
            <a:ext cx="11277600" cy="5734647"/>
          </a:xfrm>
          <a:prstGeom prst="rect">
            <a:avLst/>
          </a:prstGeom>
        </p:spPr>
        <p:txBody>
          <a:bodyPr wrap="square">
            <a:spAutoFit/>
          </a:bodyPr>
          <a:lstStyle/>
          <a:p>
            <a:pPr algn="just">
              <a:lnSpc>
                <a:spcPct val="107000"/>
              </a:lnSpc>
              <a:spcAft>
                <a:spcPts val="800"/>
              </a:spcAft>
            </a:pPr>
            <a:r>
              <a:rPr lang="en-US" sz="1800" b="1" u="sng" dirty="0">
                <a:solidFill>
                  <a:schemeClr val="tx2"/>
                </a:solidFill>
                <a:latin typeface="Albertus MT Lt"/>
                <a:ea typeface="Calibri" panose="020F0502020204030204" pitchFamily="34" charset="0"/>
                <a:cs typeface="Arial" panose="020B0604020202020204" pitchFamily="34" charset="0"/>
              </a:rPr>
              <a:t>Registering for a DUNs </a:t>
            </a:r>
            <a:r>
              <a:rPr lang="en-US" sz="1800" b="1" u="sng" dirty="0" smtClean="0">
                <a:solidFill>
                  <a:schemeClr val="tx2"/>
                </a:solidFill>
                <a:latin typeface="Albertus MT Lt"/>
                <a:ea typeface="Calibri" panose="020F0502020204030204" pitchFamily="34" charset="0"/>
                <a:cs typeface="Arial" panose="020B0604020202020204" pitchFamily="34" charset="0"/>
              </a:rPr>
              <a:t>Number and Cage Code under SAM.gov </a:t>
            </a:r>
            <a:r>
              <a:rPr lang="en-US" sz="1800" b="1" u="sng" dirty="0">
                <a:solidFill>
                  <a:schemeClr val="tx2"/>
                </a:solidFill>
                <a:latin typeface="Albertus MT Lt"/>
                <a:ea typeface="Calibri" panose="020F0502020204030204" pitchFamily="34" charset="0"/>
                <a:cs typeface="Arial" panose="020B0604020202020204" pitchFamily="34" charset="0"/>
              </a:rPr>
              <a:t>as a CDBG Sub-Recipient</a:t>
            </a:r>
            <a:endParaRPr lang="en-US" sz="1800" u="sng"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Albertus MT Lt"/>
                <a:ea typeface="Calibri" panose="020F0502020204030204" pitchFamily="34" charset="0"/>
                <a:cs typeface="Arial" panose="020B0604020202020204" pitchFamily="34" charset="0"/>
              </a:rPr>
              <a:t>All Contractors and Grantees working with HUD are required to obtain a DUNs number as well as register their DUNs number with the System for Award Management (SAM.gov) through their website.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dirty="0">
                <a:latin typeface="Albertus MT Lt"/>
                <a:ea typeface="Calibri" panose="020F0502020204030204" pitchFamily="34" charset="0"/>
                <a:cs typeface="Arial" panose="020B0604020202020204" pitchFamily="34" charset="0"/>
              </a:rPr>
              <a:t>If you need to obtain a DUNs number</a:t>
            </a:r>
            <a:r>
              <a:rPr lang="en-US" sz="1800" dirty="0">
                <a:latin typeface="Albertus MT Lt"/>
                <a:ea typeface="Calibri" panose="020F0502020204030204" pitchFamily="34" charset="0"/>
                <a:cs typeface="Arial" panose="020B0604020202020204" pitchFamily="34" charset="0"/>
              </a:rPr>
              <a:t> you may go to the following federal link and request your DUNs number.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1800" u="sng" dirty="0">
                <a:solidFill>
                  <a:srgbClr val="0563C1"/>
                </a:solidFill>
                <a:latin typeface="Albertus MT Lt"/>
                <a:ea typeface="Calibri" panose="020F0502020204030204" pitchFamily="34" charset="0"/>
                <a:cs typeface="Arial" panose="020B0604020202020204" pitchFamily="34" charset="0"/>
                <a:hlinkClick r:id="rId3"/>
              </a:rPr>
              <a:t>Https://fedgov.dnb.com/webform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1800" dirty="0">
                <a:latin typeface="Albertus MT Lt"/>
                <a:ea typeface="Calibri" panose="020F0502020204030204" pitchFamily="34" charset="0"/>
                <a:cs typeface="Arial" panose="020B060402020202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dirty="0">
                <a:latin typeface="Albertus MT Lt"/>
                <a:ea typeface="Calibri" panose="020F0502020204030204" pitchFamily="34" charset="0"/>
                <a:cs typeface="Arial" panose="020B0604020202020204" pitchFamily="34" charset="0"/>
              </a:rPr>
              <a:t>If you have a DUNs number</a:t>
            </a:r>
            <a:r>
              <a:rPr lang="en-US" sz="1800" dirty="0">
                <a:latin typeface="Albertus MT Lt"/>
                <a:ea typeface="Calibri" panose="020F0502020204030204" pitchFamily="34" charset="0"/>
                <a:cs typeface="Arial" panose="020B0604020202020204" pitchFamily="34" charset="0"/>
              </a:rPr>
              <a:t> but have not registered with the System for Award Management you may go to the following link in order to register.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1800" u="sng" dirty="0">
                <a:solidFill>
                  <a:srgbClr val="0563C1"/>
                </a:solidFill>
                <a:latin typeface="Albertus MT Lt"/>
                <a:ea typeface="Calibri" panose="020F0502020204030204" pitchFamily="34" charset="0"/>
                <a:cs typeface="Arial" panose="020B0604020202020204" pitchFamily="34" charset="0"/>
                <a:hlinkClick r:id="rId4"/>
              </a:rPr>
              <a:t>www.sam.gov</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1800" b="1" dirty="0">
                <a:solidFill>
                  <a:srgbClr val="000000"/>
                </a:solidFill>
                <a:latin typeface="Albertus MT Lt"/>
                <a:ea typeface="Calibri" panose="020F0502020204030204" pitchFamily="34" charset="0"/>
                <a:cs typeface="Arial" panose="020B0604020202020204" pitchFamily="34" charset="0"/>
              </a:rPr>
              <a:t>THIS IS FREE-YOU DO NOT NEED TO PAY TO REGISTER WITH SAM.GOV</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latin typeface="Albertus MT Lt"/>
                <a:ea typeface="Calibri" panose="020F0502020204030204" pitchFamily="34" charset="0"/>
                <a:cs typeface="Arial" panose="020B0604020202020204" pitchFamily="34" charset="0"/>
              </a:rPr>
              <a:t>If you have difficulty you may refer to the following resources in order to help you register your DUNs or SAMs numbers.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1800" u="sng" dirty="0">
                <a:solidFill>
                  <a:srgbClr val="0563C1"/>
                </a:solidFill>
                <a:latin typeface="Albertus MT Lt"/>
                <a:ea typeface="Calibri" panose="020F0502020204030204" pitchFamily="34" charset="0"/>
                <a:cs typeface="Arial" panose="020B0604020202020204" pitchFamily="34" charset="0"/>
                <a:hlinkClick r:id="rId5"/>
              </a:rPr>
              <a:t>https://fsd.gov/fsd-gov/learning-center-system.do?sysparm_system=SAM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Courier New" panose="02070309020205020404" pitchFamily="49" charset="0"/>
              <a:buChar char="o"/>
            </a:pPr>
            <a:r>
              <a:rPr lang="en-US" sz="1800" b="1" dirty="0">
                <a:solidFill>
                  <a:srgbClr val="000000"/>
                </a:solidFill>
                <a:latin typeface="Albertus MT Lt"/>
                <a:ea typeface="Calibri" panose="020F0502020204030204" pitchFamily="34" charset="0"/>
                <a:cs typeface="Arial" panose="020B0604020202020204" pitchFamily="34" charset="0"/>
              </a:rPr>
              <a:t>You can also call the Federal Service Desk at 866-606-8220 and tell them you have questions about the System for Award Management (sam.gov) website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Albertus MT Lt"/>
                <a:ea typeface="Calibri" panose="020F0502020204030204" pitchFamily="34" charset="0"/>
                <a:cs typeface="Arial" panose="020B0604020202020204" pitchFamily="34" charset="0"/>
              </a:rPr>
              <a:t>If you have any questions you may contact Lacie Dodson Elzy, Neighborhood Program Specialist, at 217-424-2797 or by email at </a:t>
            </a:r>
            <a:r>
              <a:rPr lang="en-US" sz="1800" u="sng" dirty="0">
                <a:solidFill>
                  <a:srgbClr val="0563C1"/>
                </a:solidFill>
                <a:latin typeface="Albertus MT Lt"/>
                <a:ea typeface="Calibri" panose="020F0502020204030204" pitchFamily="34" charset="0"/>
                <a:cs typeface="Arial" panose="020B0604020202020204" pitchFamily="34" charset="0"/>
                <a:hlinkClick r:id="rId6"/>
              </a:rPr>
              <a:t>LElzy@decaturil.gov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75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812" y="685800"/>
            <a:ext cx="10439400" cy="5876993"/>
          </a:xfrm>
          <a:prstGeom prst="rect">
            <a:avLst/>
          </a:prstGeom>
        </p:spPr>
        <p:txBody>
          <a:bodyPr wrap="square">
            <a:spAutoFit/>
          </a:bodyPr>
          <a:lstStyle/>
          <a:p>
            <a:pPr>
              <a:lnSpc>
                <a:spcPct val="110000"/>
              </a:lnSpc>
              <a:spcBef>
                <a:spcPts val="1800"/>
              </a:spcBef>
              <a:spcAft>
                <a:spcPts val="600"/>
              </a:spcAft>
            </a:pPr>
            <a:r>
              <a:rPr lang="en-US" sz="1500" b="1" kern="0" dirty="0">
                <a:solidFill>
                  <a:srgbClr val="000000"/>
                </a:solidFill>
                <a:latin typeface="Franklin Gothic Medium" panose="020B0603020102020204" pitchFamily="34" charset="0"/>
                <a:ea typeface="HGSoeiKakugothicUB"/>
                <a:cs typeface="Times New Roman" panose="02020603050405020304" pitchFamily="18" charset="0"/>
              </a:rPr>
              <a:t>Conflict of Interest (24 CFR 570.611)</a:t>
            </a:r>
          </a:p>
          <a:p>
            <a:pPr algn="just">
              <a:lnSpc>
                <a:spcPct val="110000"/>
              </a:lnSpc>
              <a:spcAft>
                <a:spcPts val="600"/>
              </a:spcAft>
            </a:pPr>
            <a:r>
              <a:rPr lang="en-US" sz="1200" dirty="0">
                <a:solidFill>
                  <a:srgbClr val="0D0D0D"/>
                </a:solidFill>
                <a:latin typeface="Franklin Gothic Book" panose="020B0503020102020204" pitchFamily="34" charset="0"/>
                <a:ea typeface="HGGothicE"/>
                <a:cs typeface="Times New Roman" panose="02020603050405020304" pitchFamily="18" charset="0"/>
              </a:rPr>
              <a:t> </a:t>
            </a:r>
            <a:r>
              <a:rPr lang="en-US" sz="1600" dirty="0" smtClean="0">
                <a:solidFill>
                  <a:srgbClr val="000000"/>
                </a:solidFill>
                <a:latin typeface="Franklin Gothic Book" panose="020B0503020102020204" pitchFamily="34" charset="0"/>
                <a:ea typeface="HGGothicE"/>
                <a:cs typeface="Times New Roman" panose="02020603050405020304" pitchFamily="18" charset="0"/>
              </a:rPr>
              <a:t>Conflict </a:t>
            </a:r>
            <a:r>
              <a:rPr lang="en-US" sz="1600" dirty="0">
                <a:solidFill>
                  <a:srgbClr val="000000"/>
                </a:solidFill>
                <a:latin typeface="Franklin Gothic Book" panose="020B0503020102020204" pitchFamily="34" charset="0"/>
                <a:ea typeface="HGGothicE"/>
                <a:cs typeface="Times New Roman" panose="02020603050405020304" pitchFamily="18" charset="0"/>
              </a:rPr>
              <a:t>of interest is prohibited.  The general rule is that no persons described in the next paragraph who exercise or have exercised any functions or responsibilities with respect to CDBG activities assisted or who are in a position to participate in decision making process or gain inside information with regard to such activities, may obtain a financial interest or benefit from a CDBG-assisted activity, or have a financial interest in any contract, subcontract, or agreement with respect to a CDBG-assisted activity, or with respect to the proceeds of the CDBG-assisted activity, either for themselves or those with who they have business or immediate family ties, during their tenure or for one year thereafter.  </a:t>
            </a:r>
            <a:endParaRPr lang="en-US" sz="1600" dirty="0">
              <a:solidFill>
                <a:srgbClr val="0D0D0D"/>
              </a:solidFill>
              <a:latin typeface="Franklin Gothic Book" panose="020B0503020102020204" pitchFamily="34" charset="0"/>
              <a:ea typeface="HGGothicE"/>
              <a:cs typeface="Times New Roman" panose="02020603050405020304" pitchFamily="18" charset="0"/>
            </a:endParaRPr>
          </a:p>
          <a:p>
            <a:pPr algn="just">
              <a:lnSpc>
                <a:spcPct val="110000"/>
              </a:lnSpc>
              <a:spcAft>
                <a:spcPts val="600"/>
              </a:spcAft>
            </a:pPr>
            <a:r>
              <a:rPr lang="en-US" sz="1600" dirty="0">
                <a:solidFill>
                  <a:srgbClr val="000000"/>
                </a:solidFill>
                <a:latin typeface="Franklin Gothic Book" panose="020B0503020102020204" pitchFamily="34" charset="0"/>
                <a:ea typeface="HGGothicE"/>
                <a:cs typeface="Times New Roman" panose="02020603050405020304" pitchFamily="18" charset="0"/>
              </a:rPr>
              <a:t>The conflict of interest provisions apply to any person who is an employee, agent, consultant, officer, or elected official or appointed official of the recipient, or any designated public agencies, or of sub-recipients that are receiving funds.  Additional federal regulations may be found at 2 CFR 200.317, 2 CFR 200.318, 24 CFR 570.202, and others.  </a:t>
            </a:r>
            <a:endParaRPr lang="en-US" sz="1600" dirty="0">
              <a:solidFill>
                <a:srgbClr val="0D0D0D"/>
              </a:solidFill>
              <a:latin typeface="Franklin Gothic Book" panose="020B0503020102020204" pitchFamily="34" charset="0"/>
              <a:ea typeface="HGGothicE"/>
              <a:cs typeface="Times New Roman" panose="02020603050405020304" pitchFamily="18" charset="0"/>
            </a:endParaRPr>
          </a:p>
          <a:p>
            <a:pPr algn="just">
              <a:lnSpc>
                <a:spcPct val="110000"/>
              </a:lnSpc>
              <a:spcAft>
                <a:spcPts val="600"/>
              </a:spcAft>
            </a:pPr>
            <a:r>
              <a:rPr lang="en-US" sz="1600" dirty="0">
                <a:solidFill>
                  <a:srgbClr val="000000"/>
                </a:solidFill>
                <a:latin typeface="Franklin Gothic Book" panose="020B0503020102020204" pitchFamily="34" charset="0"/>
                <a:ea typeface="HGGothicE"/>
                <a:cs typeface="Times New Roman" panose="02020603050405020304" pitchFamily="18" charset="0"/>
              </a:rPr>
              <a:t>If you believe the agency may have a potential conflict of interest (COI), please complete attachment A, B, and/or C for each potential conflict of interest and submit the required signed and dated COI form with the application and other required documents.  </a:t>
            </a:r>
            <a:endParaRPr lang="en-US" sz="1600" dirty="0">
              <a:solidFill>
                <a:srgbClr val="0D0D0D"/>
              </a:solidFill>
              <a:latin typeface="Franklin Gothic Book" panose="020B0503020102020204" pitchFamily="34" charset="0"/>
              <a:ea typeface="HGGothicE"/>
              <a:cs typeface="Times New Roman" panose="02020603050405020304" pitchFamily="18" charset="0"/>
            </a:endParaRPr>
          </a:p>
          <a:p>
            <a:pPr algn="just">
              <a:lnSpc>
                <a:spcPct val="110000"/>
              </a:lnSpc>
              <a:spcAft>
                <a:spcPts val="600"/>
              </a:spcAft>
            </a:pPr>
            <a:r>
              <a:rPr lang="en-US" sz="1600" dirty="0">
                <a:solidFill>
                  <a:srgbClr val="000000"/>
                </a:solidFill>
                <a:latin typeface="Franklin Gothic Book" panose="020B0503020102020204" pitchFamily="34" charset="0"/>
                <a:ea typeface="HGGothicE"/>
                <a:cs typeface="Times New Roman" panose="02020603050405020304" pitchFamily="18" charset="0"/>
              </a:rPr>
              <a:t>Please note:  </a:t>
            </a:r>
            <a:endParaRPr lang="en-US" sz="1600" dirty="0">
              <a:solidFill>
                <a:srgbClr val="0D0D0D"/>
              </a:solidFill>
              <a:latin typeface="Franklin Gothic Book" panose="020B0503020102020204" pitchFamily="34" charset="0"/>
              <a:ea typeface="HGGothicE"/>
              <a:cs typeface="Times New Roman" panose="02020603050405020304" pitchFamily="18" charset="0"/>
            </a:endParaRPr>
          </a:p>
          <a:p>
            <a:pPr marL="342900" marR="0" lvl="0" indent="-342900" algn="just">
              <a:lnSpc>
                <a:spcPct val="110000"/>
              </a:lnSpc>
              <a:spcBef>
                <a:spcPts val="0"/>
              </a:spcBef>
              <a:spcAft>
                <a:spcPts val="0"/>
              </a:spcAft>
              <a:buFont typeface="Symbol" panose="05050102010706020507" pitchFamily="18" charset="2"/>
              <a:buChar char=""/>
            </a:pPr>
            <a:r>
              <a:rPr lang="en-US" sz="1600" i="1" u="sng" dirty="0">
                <a:solidFill>
                  <a:srgbClr val="000000"/>
                </a:solidFill>
                <a:latin typeface="Franklin Gothic Book" panose="020B0503020102020204" pitchFamily="34" charset="0"/>
                <a:ea typeface="HGGothicE"/>
                <a:cs typeface="Times New Roman" panose="02020603050405020304" pitchFamily="18" charset="0"/>
              </a:rPr>
              <a:t>Attachment A</a:t>
            </a:r>
            <a:r>
              <a:rPr lang="en-US" sz="1600" dirty="0">
                <a:solidFill>
                  <a:srgbClr val="000000"/>
                </a:solidFill>
                <a:latin typeface="Franklin Gothic Book" panose="020B0503020102020204" pitchFamily="34" charset="0"/>
                <a:ea typeface="HGGothicE"/>
                <a:cs typeface="Times New Roman" panose="02020603050405020304" pitchFamily="18" charset="0"/>
              </a:rPr>
              <a:t>-City of Decatur employee or elected official who serves on a potential agency board/committee which is applying for CDBG funding.</a:t>
            </a:r>
            <a:endParaRPr lang="en-US" sz="1600" dirty="0">
              <a:solidFill>
                <a:srgbClr val="0D0D0D"/>
              </a:solidFill>
              <a:latin typeface="Franklin Gothic Book" panose="020B0503020102020204" pitchFamily="34" charset="0"/>
              <a:ea typeface="HGGothicE"/>
              <a:cs typeface="Times New Roman" panose="02020603050405020304" pitchFamily="18" charset="0"/>
            </a:endParaRPr>
          </a:p>
          <a:p>
            <a:pPr marL="342900" marR="0" lvl="0" indent="-342900" algn="just">
              <a:lnSpc>
                <a:spcPct val="110000"/>
              </a:lnSpc>
              <a:spcBef>
                <a:spcPts val="0"/>
              </a:spcBef>
              <a:spcAft>
                <a:spcPts val="0"/>
              </a:spcAft>
              <a:buFont typeface="Symbol" panose="05050102010706020507" pitchFamily="18" charset="2"/>
              <a:buChar char=""/>
            </a:pPr>
            <a:r>
              <a:rPr lang="en-US" sz="1600" i="1" u="sng" dirty="0">
                <a:solidFill>
                  <a:srgbClr val="000000"/>
                </a:solidFill>
                <a:latin typeface="Franklin Gothic Book" panose="020B0503020102020204" pitchFamily="34" charset="0"/>
                <a:ea typeface="HGGothicE"/>
                <a:cs typeface="Times New Roman" panose="02020603050405020304" pitchFamily="18" charset="0"/>
              </a:rPr>
              <a:t>Attachment B</a:t>
            </a:r>
            <a:r>
              <a:rPr lang="en-US" sz="1600" dirty="0">
                <a:solidFill>
                  <a:srgbClr val="000000"/>
                </a:solidFill>
                <a:latin typeface="Franklin Gothic Book" panose="020B0503020102020204" pitchFamily="34" charset="0"/>
                <a:ea typeface="HGGothicE"/>
                <a:cs typeface="Times New Roman" panose="02020603050405020304" pitchFamily="18" charset="0"/>
              </a:rPr>
              <a:t>-City of Decatur employee or elected official who has a household member or spouse who serves on a potential agency board/committee which is applying for CDBG funding.</a:t>
            </a:r>
            <a:endParaRPr lang="en-US" sz="1600" dirty="0">
              <a:solidFill>
                <a:srgbClr val="0D0D0D"/>
              </a:solidFill>
              <a:latin typeface="Franklin Gothic Book" panose="020B0503020102020204" pitchFamily="34" charset="0"/>
              <a:ea typeface="HGGothicE"/>
              <a:cs typeface="Times New Roman" panose="02020603050405020304" pitchFamily="18" charset="0"/>
            </a:endParaRPr>
          </a:p>
          <a:p>
            <a:pPr marL="342900" marR="0" lvl="0" indent="-342900" algn="just">
              <a:lnSpc>
                <a:spcPct val="110000"/>
              </a:lnSpc>
              <a:spcBef>
                <a:spcPts val="0"/>
              </a:spcBef>
              <a:spcAft>
                <a:spcPts val="600"/>
              </a:spcAft>
              <a:buFont typeface="Symbol" panose="05050102010706020507" pitchFamily="18" charset="2"/>
              <a:buChar char=""/>
            </a:pPr>
            <a:r>
              <a:rPr lang="en-US" sz="1600" i="1" u="sng" dirty="0">
                <a:solidFill>
                  <a:srgbClr val="000000"/>
                </a:solidFill>
                <a:latin typeface="Franklin Gothic Book" panose="020B0503020102020204" pitchFamily="34" charset="0"/>
                <a:ea typeface="HGGothicE"/>
                <a:cs typeface="Times New Roman" panose="02020603050405020304" pitchFamily="18" charset="0"/>
              </a:rPr>
              <a:t>Attachment C</a:t>
            </a:r>
            <a:r>
              <a:rPr lang="en-US" sz="1600" dirty="0">
                <a:solidFill>
                  <a:srgbClr val="000000"/>
                </a:solidFill>
                <a:latin typeface="Franklin Gothic Book" panose="020B0503020102020204" pitchFamily="34" charset="0"/>
                <a:ea typeface="HGGothicE"/>
                <a:cs typeface="Times New Roman" panose="02020603050405020304" pitchFamily="18" charset="0"/>
              </a:rPr>
              <a:t>-A spouse or household member who serves on a potential agency board/committee which is applying for CDBG funding.</a:t>
            </a:r>
            <a:endParaRPr lang="en-US" sz="1600" dirty="0">
              <a:solidFill>
                <a:srgbClr val="0D0D0D"/>
              </a:solidFill>
              <a:effectLst/>
              <a:latin typeface="Franklin Gothic Book" panose="020B0503020102020204" pitchFamily="34" charset="0"/>
              <a:ea typeface="HGGothicE"/>
              <a:cs typeface="Times New Roman" panose="02020603050405020304" pitchFamily="18" charset="0"/>
            </a:endParaRPr>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5212" y="-228600"/>
            <a:ext cx="9296400" cy="6280227"/>
          </a:xfrm>
          <a:prstGeom prst="rect">
            <a:avLst/>
          </a:prstGeom>
        </p:spPr>
      </p:pic>
      <p:sp>
        <p:nvSpPr>
          <p:cNvPr id="3" name="Rectangle 2"/>
          <p:cNvSpPr/>
          <p:nvPr/>
        </p:nvSpPr>
        <p:spPr>
          <a:xfrm>
            <a:off x="9206488" y="5820794"/>
            <a:ext cx="2310248" cy="461665"/>
          </a:xfrm>
          <a:prstGeom prst="rect">
            <a:avLst/>
          </a:prstGeom>
        </p:spPr>
        <p:txBody>
          <a:bodyPr wrap="none">
            <a:spAutoFit/>
          </a:bodyPr>
          <a:lstStyle/>
          <a:p>
            <a:r>
              <a:rPr lang="en-US" dirty="0"/>
              <a:t>Attachment A</a:t>
            </a:r>
          </a:p>
        </p:txBody>
      </p:sp>
    </p:spTree>
    <p:extLst>
      <p:ext uri="{BB962C8B-B14F-4D97-AF65-F5344CB8AC3E}">
        <p14:creationId xmlns:p14="http://schemas.microsoft.com/office/powerpoint/2010/main" val="6965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53570"/>
            <a:ext cx="6551612" cy="5555623"/>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DISCLOSURE/RECUSAL STATEMENT</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I, _____________________________________________________, do hereby state that I am an employee/elected official of the City of Decatur and that my spouse or a household member is a member of the Board of Directors for ___________________________________________, which has applied for funding as a sub-recipient under the City of Decatur’s Community Development Block Grant (CDBG) public service program.  I further that state that I receive no financial or other benefit as _______________________________________ from this organization and will in no way directly or indirectly benefit any receipt of funding which the organization may receive.  I further state that I have recused myself from all discussion and review of this grant application.  I will have no influence on the funding decision and I will not administer the grant if awarded.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Signature</a:t>
            </a: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___________________________________________________________________</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Date</a:t>
            </a: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________________________________________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tx2"/>
                </a:solidFill>
                <a:latin typeface="Calibri" panose="020F0502020204030204" pitchFamily="34" charset="0"/>
                <a:ea typeface="Calibri" panose="020F0502020204030204" pitchFamily="34" charset="0"/>
                <a:cs typeface="Times New Roman" panose="02020603050405020304" pitchFamily="18" charset="0"/>
              </a:rPr>
              <a:t>Attachment B</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140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1976" y="467139"/>
            <a:ext cx="5944872" cy="5923722"/>
          </a:xfrm>
          <a:prstGeom prst="rect">
            <a:avLst/>
          </a:prstGeom>
        </p:spPr>
      </p:pic>
    </p:spTree>
    <p:extLst>
      <p:ext uri="{BB962C8B-B14F-4D97-AF65-F5344CB8AC3E}">
        <p14:creationId xmlns:p14="http://schemas.microsoft.com/office/powerpoint/2010/main" val="62308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1524000"/>
            <a:ext cx="10157354" cy="787400"/>
          </a:xfrm>
        </p:spPr>
        <p:txBody>
          <a:bodyPr/>
          <a:lstStyle/>
          <a:p>
            <a:r>
              <a:rPr lang="en-US" dirty="0" smtClean="0"/>
              <a:t>Application Timeline</a:t>
            </a:r>
            <a:endParaRPr lang="en-US" dirty="0"/>
          </a:p>
        </p:txBody>
      </p:sp>
      <p:sp>
        <p:nvSpPr>
          <p:cNvPr id="14" name="Content Placeholder 13"/>
          <p:cNvSpPr>
            <a:spLocks noGrp="1"/>
          </p:cNvSpPr>
          <p:nvPr>
            <p:ph idx="1"/>
          </p:nvPr>
        </p:nvSpPr>
        <p:spPr>
          <a:xfrm>
            <a:off x="1117309" y="2667000"/>
            <a:ext cx="10157354" cy="3505200"/>
          </a:xfrm>
        </p:spPr>
        <p:txBody>
          <a:bodyPr/>
          <a:lstStyle/>
          <a:p>
            <a:r>
              <a:rPr lang="en-US" dirty="0" smtClean="0"/>
              <a:t>Applications are available in print in the Economic and Community Development </a:t>
            </a:r>
            <a:r>
              <a:rPr lang="en-US" dirty="0" smtClean="0"/>
              <a:t>Office.  </a:t>
            </a:r>
            <a:r>
              <a:rPr lang="en-US" dirty="0" smtClean="0"/>
              <a:t>Applications may also be found on the City of Decatur’s </a:t>
            </a:r>
            <a:r>
              <a:rPr lang="en-US" dirty="0" smtClean="0"/>
              <a:t>website, Decaturil.gov.</a:t>
            </a:r>
            <a:endParaRPr lang="en-US" dirty="0"/>
          </a:p>
          <a:p>
            <a:r>
              <a:rPr lang="en-US" dirty="0" smtClean="0"/>
              <a:t>Applications </a:t>
            </a:r>
            <a:r>
              <a:rPr lang="en-US" dirty="0" smtClean="0"/>
              <a:t>are due on or before Wednesday, January 2, 2019 at 12:00 noon </a:t>
            </a:r>
            <a:r>
              <a:rPr lang="en-US" dirty="0" smtClean="0"/>
              <a:t>in </a:t>
            </a:r>
            <a:r>
              <a:rPr lang="en-US" dirty="0" smtClean="0"/>
              <a:t>the </a:t>
            </a:r>
            <a:r>
              <a:rPr lang="en-US" u="sng" dirty="0" smtClean="0"/>
              <a:t>Purchasing Department </a:t>
            </a:r>
            <a:r>
              <a:rPr lang="en-US" dirty="0" smtClean="0"/>
              <a:t>on the first floor of the Decatur Civic Center, 1 Gary K. Anderson Plaza, Decatur, Illinois.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812" y="554045"/>
            <a:ext cx="1300163" cy="1300163"/>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49833"/>
            <a:ext cx="6092825" cy="5158335"/>
          </a:xfrm>
          <a:prstGeom prst="rect">
            <a:avLst/>
          </a:prstGeom>
        </p:spPr>
        <p:txBody>
          <a:bodyPr>
            <a:spAutoFit/>
          </a:bodyPr>
          <a:lstStyle/>
          <a:p>
            <a:pPr>
              <a:lnSpc>
                <a:spcPct val="110000"/>
              </a:lnSpc>
              <a:spcBef>
                <a:spcPts val="1800"/>
              </a:spcBef>
              <a:spcAft>
                <a:spcPts val="600"/>
              </a:spcAft>
            </a:pPr>
            <a:r>
              <a:rPr lang="en-US" sz="3200" b="1" kern="0" dirty="0">
                <a:solidFill>
                  <a:srgbClr val="000000"/>
                </a:solidFill>
                <a:latin typeface="Franklin Gothic Medium" panose="020B0603020102020204" pitchFamily="34" charset="0"/>
                <a:ea typeface="HGSoeiKakugothicUB"/>
                <a:cs typeface="Times New Roman" panose="02020603050405020304" pitchFamily="18" charset="0"/>
              </a:rPr>
              <a:t>Staff</a:t>
            </a:r>
          </a:p>
          <a:p>
            <a:pPr>
              <a:lnSpc>
                <a:spcPct val="110000"/>
              </a:lnSpc>
              <a:spcAft>
                <a:spcPts val="600"/>
              </a:spcAft>
            </a:pPr>
            <a:r>
              <a:rPr lang="en-US" dirty="0">
                <a:solidFill>
                  <a:srgbClr val="0D0D0D"/>
                </a:solidFill>
                <a:latin typeface="Franklin Gothic Book" panose="020B0503020102020204" pitchFamily="34" charset="0"/>
                <a:ea typeface="HGGothicE"/>
                <a:cs typeface="Times New Roman" panose="02020603050405020304" pitchFamily="18" charset="0"/>
              </a:rPr>
              <a:t>Neighborhood Services Division staff:</a:t>
            </a:r>
          </a:p>
          <a:p>
            <a:pPr>
              <a:lnSpc>
                <a:spcPct val="110000"/>
              </a:lnSpc>
              <a:spcAft>
                <a:spcPts val="600"/>
              </a:spcAft>
            </a:pPr>
            <a:r>
              <a:rPr lang="en-US" dirty="0">
                <a:solidFill>
                  <a:srgbClr val="0D0D0D"/>
                </a:solidFill>
                <a:latin typeface="Franklin Gothic Book" panose="020B0503020102020204" pitchFamily="34" charset="0"/>
                <a:ea typeface="HGGothicE"/>
                <a:cs typeface="Times New Roman" panose="02020603050405020304" pitchFamily="18" charset="0"/>
              </a:rPr>
              <a:t>Richelle Irons-Manager of Neighborhood Services</a:t>
            </a:r>
          </a:p>
          <a:p>
            <a:pPr>
              <a:lnSpc>
                <a:spcPct val="110000"/>
              </a:lnSpc>
              <a:spcAft>
                <a:spcPts val="600"/>
              </a:spcAft>
            </a:pPr>
            <a:r>
              <a:rPr lang="en-US" dirty="0">
                <a:solidFill>
                  <a:srgbClr val="0D0D0D"/>
                </a:solidFill>
                <a:latin typeface="Franklin Gothic Book" panose="020B0503020102020204" pitchFamily="34" charset="0"/>
                <a:ea typeface="HGGothicE"/>
                <a:cs typeface="Times New Roman" panose="02020603050405020304" pitchFamily="18" charset="0"/>
              </a:rPr>
              <a:t>Vickie Buckingham-Neighborhood Programs Manager</a:t>
            </a:r>
          </a:p>
          <a:p>
            <a:pPr>
              <a:lnSpc>
                <a:spcPct val="110000"/>
              </a:lnSpc>
              <a:spcAft>
                <a:spcPts val="600"/>
              </a:spcAft>
            </a:pPr>
            <a:r>
              <a:rPr lang="en-US" dirty="0">
                <a:solidFill>
                  <a:srgbClr val="0D0D0D"/>
                </a:solidFill>
                <a:latin typeface="Franklin Gothic Book" panose="020B0503020102020204" pitchFamily="34" charset="0"/>
                <a:ea typeface="HGGothicE"/>
                <a:cs typeface="Times New Roman" panose="02020603050405020304" pitchFamily="18" charset="0"/>
              </a:rPr>
              <a:t>Lacie Elzy-Neighborhood Programs Specialist</a:t>
            </a:r>
          </a:p>
          <a:p>
            <a:pPr>
              <a:lnSpc>
                <a:spcPct val="110000"/>
              </a:lnSpc>
              <a:spcAft>
                <a:spcPts val="600"/>
              </a:spcAft>
            </a:pPr>
            <a:r>
              <a:rPr lang="en-US" dirty="0">
                <a:solidFill>
                  <a:srgbClr val="0D0D0D"/>
                </a:solidFill>
                <a:latin typeface="Franklin Gothic Book" panose="020B0503020102020204" pitchFamily="34" charset="0"/>
                <a:ea typeface="HGGothicE"/>
                <a:cs typeface="Times New Roman" panose="02020603050405020304" pitchFamily="18" charset="0"/>
              </a:rPr>
              <a:t> </a:t>
            </a:r>
          </a:p>
          <a:p>
            <a:pPr>
              <a:lnSpc>
                <a:spcPct val="110000"/>
              </a:lnSpc>
              <a:spcAft>
                <a:spcPts val="600"/>
              </a:spcAft>
            </a:pPr>
            <a:r>
              <a:rPr lang="en-US" dirty="0">
                <a:solidFill>
                  <a:srgbClr val="0D0D0D"/>
                </a:solidFill>
                <a:latin typeface="Franklin Gothic Book" panose="020B0503020102020204" pitchFamily="34" charset="0"/>
                <a:ea typeface="HGGothicE"/>
                <a:cs typeface="Times New Roman" panose="02020603050405020304" pitchFamily="18" charset="0"/>
              </a:rPr>
              <a:t>For questions regarding the CDBG Request for Proposal, please contact (217) 424-2777 or e-mail:  vbuckingham@decaturil.gov</a:t>
            </a:r>
            <a:endParaRPr lang="en-US" dirty="0">
              <a:solidFill>
                <a:srgbClr val="0D0D0D"/>
              </a:solidFill>
              <a:effectLst/>
              <a:latin typeface="Franklin Gothic Book" panose="020B0503020102020204" pitchFamily="34" charset="0"/>
              <a:ea typeface="HGGothicE"/>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136" y="51707"/>
            <a:ext cx="3417959" cy="1929493"/>
          </a:xfrm>
          <a:prstGeom prst="rect">
            <a:avLst/>
          </a:prstGeom>
        </p:spPr>
      </p:pic>
    </p:spTree>
    <p:extLst>
      <p:ext uri="{BB962C8B-B14F-4D97-AF65-F5344CB8AC3E}">
        <p14:creationId xmlns:p14="http://schemas.microsoft.com/office/powerpoint/2010/main" val="227293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400" dirty="0" smtClean="0"/>
              <a:t>                                                    Notice</a:t>
            </a:r>
            <a:endParaRPr lang="en-US" sz="2400" dirty="0"/>
          </a:p>
        </p:txBody>
      </p:sp>
      <p:sp>
        <p:nvSpPr>
          <p:cNvPr id="79" name="Rectangle 78"/>
          <p:cNvSpPr/>
          <p:nvPr/>
        </p:nvSpPr>
        <p:spPr>
          <a:xfrm>
            <a:off x="3048000" y="1845490"/>
            <a:ext cx="6092825" cy="3167021"/>
          </a:xfrm>
          <a:prstGeom prst="rect">
            <a:avLst/>
          </a:prstGeom>
        </p:spPr>
        <p:txBody>
          <a:bodyPr>
            <a:spAutoFit/>
          </a:bodyPr>
          <a:lstStyle/>
          <a:p>
            <a:pPr algn="just">
              <a:lnSpc>
                <a:spcPct val="110000"/>
              </a:lnSpc>
              <a:spcAft>
                <a:spcPts val="600"/>
              </a:spcAft>
            </a:pPr>
            <a:r>
              <a:rPr lang="en-US" sz="1200" dirty="0">
                <a:solidFill>
                  <a:srgbClr val="0D0D0D"/>
                </a:solidFill>
                <a:latin typeface="Franklin Gothic Book" panose="020B0503020102020204" pitchFamily="34" charset="0"/>
                <a:ea typeface="HGGothicE"/>
                <a:cs typeface="Times New Roman" panose="02020603050405020304" pitchFamily="18" charset="0"/>
              </a:rPr>
              <a:t>The City of Decatur will accept applications for Public Service projects/programs that meets the National Objective of benefit to low/moderate income persons.  The projects/programs will be funded through the City’s Community Development Block Grant (CDBG) Entitlement funds provided through the U. S. Department of Housing and Urban Development (HUD).  The City seeks qualified public agencies or private non-profit organizations that demonstrate the capacity to carry out eligible program activities in partnership with the City as a Community Development Block Grant sub-recipient.</a:t>
            </a:r>
          </a:p>
          <a:p>
            <a:pPr algn="just">
              <a:lnSpc>
                <a:spcPct val="110000"/>
              </a:lnSpc>
              <a:spcAft>
                <a:spcPts val="600"/>
              </a:spcAft>
            </a:pPr>
            <a:r>
              <a:rPr lang="en-US" sz="1200" dirty="0">
                <a:solidFill>
                  <a:srgbClr val="0D0D0D"/>
                </a:solidFill>
                <a:latin typeface="Franklin Gothic Book" panose="020B0503020102020204" pitchFamily="34" charset="0"/>
                <a:ea typeface="HGGothicE"/>
                <a:cs typeface="Times New Roman" panose="02020603050405020304" pitchFamily="18" charset="0"/>
              </a:rPr>
              <a:t>As a City of Decatur sub-recipient, the agency/organization will play a vital role in providing services.  The goals are to provide a high level of benefit to low- and moderate-income residents and the opportunity to participate in enhanced literacy and life skills programs.</a:t>
            </a:r>
          </a:p>
          <a:p>
            <a:pPr algn="just">
              <a:lnSpc>
                <a:spcPct val="110000"/>
              </a:lnSpc>
              <a:spcAft>
                <a:spcPts val="600"/>
              </a:spcAft>
            </a:pPr>
            <a:r>
              <a:rPr lang="en-US" sz="1200" dirty="0">
                <a:solidFill>
                  <a:srgbClr val="0D0D0D"/>
                </a:solidFill>
                <a:latin typeface="Franklin Gothic Book" panose="020B0503020102020204" pitchFamily="34" charset="0"/>
                <a:ea typeface="HGGothicE"/>
                <a:cs typeface="Times New Roman" panose="02020603050405020304" pitchFamily="18" charset="0"/>
              </a:rPr>
              <a:t>To qualify as a sub-recipient, an agency/organization must demonstrate administrative, technical, and managerial capability.  Access to or knowledge of specific beneficiaries and neighborhoods to be served by the proposal program are essential.  </a:t>
            </a:r>
          </a:p>
          <a:p>
            <a:pPr algn="just">
              <a:lnSpc>
                <a:spcPct val="110000"/>
              </a:lnSpc>
              <a:spcAft>
                <a:spcPts val="600"/>
              </a:spcAft>
            </a:pPr>
            <a:r>
              <a:rPr lang="en-US" sz="1200" dirty="0">
                <a:solidFill>
                  <a:srgbClr val="0D0D0D"/>
                </a:solidFill>
                <a:latin typeface="Franklin Gothic Book" panose="020B0503020102020204" pitchFamily="34" charset="0"/>
                <a:ea typeface="HGGothicE"/>
                <a:cs typeface="Times New Roman" panose="02020603050405020304" pitchFamily="18" charset="0"/>
              </a:rPr>
              <a:t>Funding is limited to $45,000 per program and agency.</a:t>
            </a:r>
            <a:endParaRPr lang="en-US" sz="1200" dirty="0">
              <a:solidFill>
                <a:srgbClr val="0D0D0D"/>
              </a:solidFill>
              <a:effectLst/>
              <a:latin typeface="Franklin Gothic Book" panose="020B0503020102020204" pitchFamily="34" charset="0"/>
              <a:ea typeface="HGGothicE"/>
              <a:cs typeface="Times New Roman" panose="02020603050405020304" pitchFamily="18" charset="0"/>
            </a:endParaRPr>
          </a:p>
        </p:txBody>
      </p:sp>
    </p:spTree>
    <p:extLst>
      <p:ext uri="{BB962C8B-B14F-4D97-AF65-F5344CB8AC3E}">
        <p14:creationId xmlns:p14="http://schemas.microsoft.com/office/powerpoint/2010/main" val="34602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9244303" cy="762000"/>
          </a:xfrm>
        </p:spPr>
        <p:txBody>
          <a:bodyPr>
            <a:normAutofit/>
          </a:bodyPr>
          <a:lstStyle/>
          <a:p>
            <a:r>
              <a:rPr lang="en-US" sz="2800" smtClean="0"/>
              <a:t>Project Budget</a:t>
            </a:r>
            <a:endParaRPr lang="en-US" sz="2800" dirty="0"/>
          </a:p>
        </p:txBody>
      </p:sp>
      <p:sp>
        <p:nvSpPr>
          <p:cNvPr id="5" name="Content Placeholder 4"/>
          <p:cNvSpPr>
            <a:spLocks noGrp="1"/>
          </p:cNvSpPr>
          <p:nvPr>
            <p:ph sz="half" idx="1"/>
          </p:nvPr>
        </p:nvSpPr>
        <p:spPr/>
        <p:txBody>
          <a:bodyPr/>
          <a:lstStyle/>
          <a:p>
            <a:endParaRPr lang="en-US" dirty="0" smtClean="0"/>
          </a:p>
          <a:p>
            <a:r>
              <a:rPr lang="en-US" dirty="0" smtClean="0"/>
              <a:t>Provide details of a line item.</a:t>
            </a:r>
          </a:p>
          <a:p>
            <a:r>
              <a:rPr lang="en-US" dirty="0" smtClean="0"/>
              <a:t>Check your totals.</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94580297"/>
              </p:ext>
            </p:extLst>
          </p:nvPr>
        </p:nvGraphicFramePr>
        <p:xfrm>
          <a:off x="5942012" y="1701800"/>
          <a:ext cx="5791199" cy="3784600"/>
        </p:xfrm>
        <a:graphic>
          <a:graphicData uri="http://schemas.openxmlformats.org/drawingml/2006/table">
            <a:tbl>
              <a:tblPr firstRow="1" bandRow="1">
                <a:tableStyleId>{69012ECD-51FC-41F1-AA8D-1B2483CD663E}</a:tableStyleId>
              </a:tblPr>
              <a:tblGrid>
                <a:gridCol w="1907109">
                  <a:extLst>
                    <a:ext uri="{9D8B030D-6E8A-4147-A177-3AD203B41FA5}">
                      <a16:colId xmlns:a16="http://schemas.microsoft.com/office/drawing/2014/main" xmlns="" val="20000"/>
                    </a:ext>
                  </a:extLst>
                </a:gridCol>
                <a:gridCol w="1942045">
                  <a:extLst>
                    <a:ext uri="{9D8B030D-6E8A-4147-A177-3AD203B41FA5}">
                      <a16:colId xmlns:a16="http://schemas.microsoft.com/office/drawing/2014/main" xmlns="" val="20001"/>
                    </a:ext>
                  </a:extLst>
                </a:gridCol>
                <a:gridCol w="1942045">
                  <a:extLst>
                    <a:ext uri="{9D8B030D-6E8A-4147-A177-3AD203B41FA5}">
                      <a16:colId xmlns:a16="http://schemas.microsoft.com/office/drawing/2014/main" xmlns="" val="20002"/>
                    </a:ext>
                  </a:extLst>
                </a:gridCol>
              </a:tblGrid>
              <a:tr h="1183030">
                <a:tc>
                  <a:txBody>
                    <a:bodyPr/>
                    <a:lstStyle/>
                    <a:p>
                      <a:r>
                        <a:rPr lang="en-US" sz="1600" dirty="0" smtClean="0"/>
                        <a:t>Commitment of non-CDBG funds</a:t>
                      </a:r>
                      <a:endParaRPr lang="en-US" sz="1600" dirty="0"/>
                    </a:p>
                  </a:txBody>
                  <a:tcPr anchor="ctr"/>
                </a:tc>
                <a:tc>
                  <a:txBody>
                    <a:bodyPr/>
                    <a:lstStyle/>
                    <a:p>
                      <a:pPr algn="ctr"/>
                      <a:r>
                        <a:rPr lang="en-US" sz="1600" dirty="0" smtClean="0"/>
                        <a:t>Requested CDBG funds</a:t>
                      </a:r>
                      <a:endParaRPr lang="en-US" sz="1600" dirty="0"/>
                    </a:p>
                  </a:txBody>
                  <a:tcPr anchor="ctr"/>
                </a:tc>
                <a:tc>
                  <a:txBody>
                    <a:bodyPr/>
                    <a:lstStyle/>
                    <a:p>
                      <a:pPr algn="ctr"/>
                      <a:r>
                        <a:rPr lang="en-US" sz="1600" dirty="0" smtClean="0"/>
                        <a:t>Total Proposed Project funds</a:t>
                      </a:r>
                      <a:endParaRPr lang="en-US" sz="1600" dirty="0"/>
                    </a:p>
                  </a:txBody>
                  <a:tcPr anchor="ctr"/>
                </a:tc>
                <a:extLst>
                  <a:ext uri="{0D108BD9-81ED-4DB2-BD59-A6C34878D82A}">
                    <a16:rowId xmlns:a16="http://schemas.microsoft.com/office/drawing/2014/main" xmlns="" val="10000"/>
                  </a:ext>
                </a:extLst>
              </a:tr>
              <a:tr h="867190">
                <a:tc>
                  <a:txBody>
                    <a:bodyPr/>
                    <a:lstStyle/>
                    <a:p>
                      <a:r>
                        <a:rPr lang="en-US" dirty="0" smtClean="0"/>
                        <a:t>$100.00</a:t>
                      </a:r>
                      <a:endParaRPr lang="en-US" dirty="0"/>
                    </a:p>
                  </a:txBody>
                  <a:tcPr anchor="ctr"/>
                </a:tc>
                <a:tc>
                  <a:txBody>
                    <a:bodyPr/>
                    <a:lstStyle/>
                    <a:p>
                      <a:pPr algn="ctr"/>
                      <a:r>
                        <a:rPr lang="en-US" dirty="0" smtClean="0"/>
                        <a:t>$20.00</a:t>
                      </a:r>
                      <a:endParaRPr lang="en-US" dirty="0"/>
                    </a:p>
                  </a:txBody>
                  <a:tcPr anchor="ctr"/>
                </a:tc>
                <a:tc>
                  <a:txBody>
                    <a:bodyPr/>
                    <a:lstStyle/>
                    <a:p>
                      <a:pPr algn="ctr"/>
                      <a:r>
                        <a:rPr lang="en-US" dirty="0" smtClean="0"/>
                        <a:t>$120.00</a:t>
                      </a:r>
                      <a:endParaRPr lang="en-US" dirty="0"/>
                    </a:p>
                  </a:txBody>
                  <a:tcPr anchor="ctr"/>
                </a:tc>
                <a:extLst>
                  <a:ext uri="{0D108BD9-81ED-4DB2-BD59-A6C34878D82A}">
                    <a16:rowId xmlns:a16="http://schemas.microsoft.com/office/drawing/2014/main" xmlns="" val="10001"/>
                  </a:ext>
                </a:extLst>
              </a:tr>
              <a:tr h="867190">
                <a:tc>
                  <a:txBody>
                    <a:bodyPr/>
                    <a:lstStyle/>
                    <a:p>
                      <a:r>
                        <a:rPr lang="en-US" dirty="0" smtClean="0"/>
                        <a:t>$50.00</a:t>
                      </a:r>
                      <a:endParaRPr lang="en-US" dirty="0"/>
                    </a:p>
                  </a:txBody>
                  <a:tcPr anchor="ctr"/>
                </a:tc>
                <a:tc>
                  <a:txBody>
                    <a:bodyPr/>
                    <a:lstStyle/>
                    <a:p>
                      <a:pPr algn="ctr"/>
                      <a:r>
                        <a:rPr lang="en-US" dirty="0" smtClean="0"/>
                        <a:t>$100.00</a:t>
                      </a:r>
                      <a:endParaRPr lang="en-US" dirty="0"/>
                    </a:p>
                  </a:txBody>
                  <a:tcPr anchor="ctr"/>
                </a:tc>
                <a:tc>
                  <a:txBody>
                    <a:bodyPr/>
                    <a:lstStyle/>
                    <a:p>
                      <a:pPr algn="ctr"/>
                      <a:r>
                        <a:rPr lang="en-US" dirty="0" smtClean="0"/>
                        <a:t>$150.00</a:t>
                      </a:r>
                      <a:endParaRPr lang="en-US" dirty="0"/>
                    </a:p>
                  </a:txBody>
                  <a:tcPr anchor="ctr"/>
                </a:tc>
                <a:extLst>
                  <a:ext uri="{0D108BD9-81ED-4DB2-BD59-A6C34878D82A}">
                    <a16:rowId xmlns:a16="http://schemas.microsoft.com/office/drawing/2014/main" xmlns="" val="10002"/>
                  </a:ext>
                </a:extLst>
              </a:tr>
              <a:tr h="867190">
                <a:tc>
                  <a:txBody>
                    <a:bodyPr/>
                    <a:lstStyle/>
                    <a:p>
                      <a:r>
                        <a:rPr lang="en-US" dirty="0" smtClean="0"/>
                        <a:t>$30.00</a:t>
                      </a:r>
                      <a:endParaRPr lang="en-US" dirty="0"/>
                    </a:p>
                  </a:txBody>
                  <a:tcPr anchor="ctr"/>
                </a:tc>
                <a:tc>
                  <a:txBody>
                    <a:bodyPr/>
                    <a:lstStyle/>
                    <a:p>
                      <a:pPr algn="ctr"/>
                      <a:r>
                        <a:rPr lang="en-US" dirty="0" smtClean="0"/>
                        <a:t>$30.00</a:t>
                      </a:r>
                      <a:endParaRPr lang="en-US" dirty="0"/>
                    </a:p>
                  </a:txBody>
                  <a:tcPr anchor="ctr"/>
                </a:tc>
                <a:tc>
                  <a:txBody>
                    <a:bodyPr/>
                    <a:lstStyle/>
                    <a:p>
                      <a:pPr algn="ctr"/>
                      <a:r>
                        <a:rPr lang="en-US" dirty="0" smtClean="0"/>
                        <a:t>$60.00</a:t>
                      </a:r>
                      <a:endParaRPr lang="en-US" dirty="0"/>
                    </a:p>
                  </a:txBody>
                  <a:tcPr anchor="ctr"/>
                </a:tc>
                <a:extLst>
                  <a:ext uri="{0D108BD9-81ED-4DB2-BD59-A6C34878D82A}">
                    <a16:rowId xmlns:a16="http://schemas.microsoft.com/office/drawing/2014/main" xmlns="" val="10003"/>
                  </a:ext>
                </a:extLst>
              </a:tr>
            </a:tbl>
          </a:graphicData>
        </a:graphic>
      </p:graphicFrame>
      <p:pic>
        <p:nvPicPr>
          <p:cNvPr id="4" name="Picture 3"/>
          <p:cNvPicPr>
            <a:picLocks noChangeAspect="1"/>
          </p:cNvPicPr>
          <p:nvPr/>
        </p:nvPicPr>
        <p:blipFill>
          <a:blip r:embed="rId3"/>
          <a:stretch>
            <a:fillRect/>
          </a:stretch>
        </p:blipFill>
        <p:spPr>
          <a:xfrm>
            <a:off x="2208212" y="3937000"/>
            <a:ext cx="2286257" cy="1524171"/>
          </a:xfrm>
          <a:prstGeom prst="rect">
            <a:avLst/>
          </a:prstGeo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t>
            </a:r>
            <a:r>
              <a:rPr lang="en-US" sz="2700" dirty="0" smtClean="0"/>
              <a:t>Project Budget:  Administrative costs may not exceed 20% of the granted amount.  Program Implementation must be at least 80% or greater.</a:t>
            </a:r>
            <a:r>
              <a:rPr lang="en-US" sz="3600" dirty="0" smtClean="0"/>
              <a:t/>
            </a:r>
            <a:br>
              <a:rPr lang="en-US" sz="3600" dirty="0" smtClean="0"/>
            </a:br>
            <a:endParaRPr lang="en-US" sz="3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46344229"/>
              </p:ext>
            </p:extLst>
          </p:nvPr>
        </p:nvGraphicFramePr>
        <p:xfrm>
          <a:off x="1148669" y="1371600"/>
          <a:ext cx="10157063" cy="454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Administrative Costs &amp; Program Costs</a:t>
            </a:r>
            <a:endParaRPr lang="en-US" sz="2400"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684784829"/>
              </p:ext>
            </p:extLst>
          </p:nvPr>
        </p:nvGraphicFramePr>
        <p:xfrm>
          <a:off x="1117600" y="1701800"/>
          <a:ext cx="497681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p:txBody>
          <a:bodyPr>
            <a:normAutofit lnSpcReduction="10000"/>
          </a:bodyPr>
          <a:lstStyle/>
          <a:p>
            <a:pPr algn="just"/>
            <a:r>
              <a:rPr lang="en-US" sz="1600" dirty="0" smtClean="0"/>
              <a:t>Provide job descriptions, anticipated % of time for CDBG.  Identify the hours associated with a position, such as:  20 hours for instructor aide, 40 hours for instructor, etc.  List all positions to be funded under the project/activity.</a:t>
            </a:r>
            <a:endParaRPr lang="en-US" sz="1600" dirty="0"/>
          </a:p>
          <a:p>
            <a:pPr algn="just"/>
            <a:r>
              <a:rPr lang="en-US" sz="1600" dirty="0" smtClean="0"/>
              <a:t>Provide salary range (salary or hourly) for each job description.  Identify if the position currently exists or is to be filled.  **If there are different rates for the same position, list the rates one under the other.</a:t>
            </a:r>
            <a:endParaRPr lang="en-US" sz="1600" dirty="0"/>
          </a:p>
          <a:p>
            <a:pPr algn="just"/>
            <a:r>
              <a:rPr lang="en-US" sz="1600" dirty="0" smtClean="0"/>
              <a:t>Identify the number of books &amp; costs, costs of testing materials, paper and other related items.</a:t>
            </a:r>
          </a:p>
          <a:p>
            <a:pPr algn="just"/>
            <a:r>
              <a:rPr lang="en-US" sz="1600" dirty="0" smtClean="0"/>
              <a:t>Provide detail of expenses, such as:  postage-$40.00, marketing/advertising of program-$100.00, etc.</a:t>
            </a:r>
          </a:p>
          <a:p>
            <a:endParaRPr lang="en-US" sz="1600" dirty="0"/>
          </a:p>
        </p:txBody>
      </p:sp>
      <p:pic>
        <p:nvPicPr>
          <p:cNvPr id="3" name="Picture 2"/>
          <p:cNvPicPr>
            <a:picLocks noChangeAspect="1"/>
          </p:cNvPicPr>
          <p:nvPr/>
        </p:nvPicPr>
        <p:blipFill>
          <a:blip r:embed="rId8"/>
          <a:stretch>
            <a:fillRect/>
          </a:stretch>
        </p:blipFill>
        <p:spPr>
          <a:xfrm>
            <a:off x="9066212" y="254000"/>
            <a:ext cx="1001600" cy="1219200"/>
          </a:xfrm>
          <a:prstGeom prst="rect">
            <a:avLst/>
          </a:prstGeo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16" y="1564664"/>
            <a:ext cx="7008574" cy="1930400"/>
          </a:xfrm>
        </p:spPr>
        <p:txBody>
          <a:bodyPr>
            <a:normAutofit/>
          </a:bodyPr>
          <a:lstStyle/>
          <a:p>
            <a:r>
              <a:rPr lang="en-US" sz="1800" dirty="0" smtClean="0"/>
              <a:t>Is your location close to transportation sites? </a:t>
            </a:r>
            <a:br>
              <a:rPr lang="en-US" sz="1800" dirty="0" smtClean="0"/>
            </a:br>
            <a:r>
              <a:rPr lang="en-US" sz="1800" dirty="0" smtClean="0"/>
              <a:t>Is there adequate parking to accommodate the participants and staff?</a:t>
            </a:r>
            <a:br>
              <a:rPr lang="en-US" sz="1800" dirty="0" smtClean="0"/>
            </a:br>
            <a:r>
              <a:rPr lang="en-US" sz="1800" dirty="0" smtClean="0"/>
              <a:t>Identify hours of </a:t>
            </a:r>
            <a:r>
              <a:rPr lang="en-US" sz="1800" dirty="0" smtClean="0"/>
              <a:t>operation.</a:t>
            </a:r>
            <a:r>
              <a:rPr lang="en-US" sz="1800" dirty="0" smtClean="0"/>
              <a:t/>
            </a:r>
            <a:br>
              <a:rPr lang="en-US" sz="1800" dirty="0" smtClean="0"/>
            </a:br>
            <a:r>
              <a:rPr lang="en-US" sz="1800" dirty="0" smtClean="0"/>
              <a:t>Is the location ADA compliant?</a:t>
            </a:r>
            <a:br>
              <a:rPr lang="en-US" sz="1800" dirty="0" smtClean="0"/>
            </a:br>
            <a:r>
              <a:rPr lang="en-US" sz="1800" dirty="0" smtClean="0"/>
              <a:t>Is the location in code compliance?</a:t>
            </a:r>
            <a:endParaRPr lang="en-US" sz="1800" dirty="0"/>
          </a:p>
        </p:txBody>
      </p:sp>
      <p:sp>
        <p:nvSpPr>
          <p:cNvPr id="3" name="Text Placeholder 2"/>
          <p:cNvSpPr>
            <a:spLocks noGrp="1"/>
          </p:cNvSpPr>
          <p:nvPr>
            <p:ph type="body" idx="1"/>
          </p:nvPr>
        </p:nvSpPr>
        <p:spPr>
          <a:xfrm>
            <a:off x="733016" y="267677"/>
            <a:ext cx="7008574" cy="1296987"/>
          </a:xfrm>
        </p:spPr>
        <p:txBody>
          <a:bodyPr>
            <a:normAutofit/>
          </a:bodyPr>
          <a:lstStyle/>
          <a:p>
            <a:r>
              <a:rPr lang="en-US" sz="2400" dirty="0" smtClean="0"/>
              <a:t>Identify the </a:t>
            </a:r>
            <a:r>
              <a:rPr lang="en-US" sz="2400" dirty="0" smtClean="0"/>
              <a:t>location/locations </a:t>
            </a:r>
            <a:r>
              <a:rPr lang="en-US" sz="2400" dirty="0" smtClean="0"/>
              <a:t>for the project/activity.  </a:t>
            </a:r>
            <a:endParaRPr lang="en-US" sz="2400" dirty="0"/>
          </a:p>
        </p:txBody>
      </p:sp>
      <p:sp>
        <p:nvSpPr>
          <p:cNvPr id="4" name="Rectangle 3"/>
          <p:cNvSpPr/>
          <p:nvPr/>
        </p:nvSpPr>
        <p:spPr>
          <a:xfrm>
            <a:off x="733016" y="3484178"/>
            <a:ext cx="6092825" cy="461665"/>
          </a:xfrm>
          <a:prstGeom prst="rect">
            <a:avLst/>
          </a:prstGeom>
        </p:spPr>
        <p:txBody>
          <a:bodyPr>
            <a:spAutoFit/>
          </a:bodyPr>
          <a:lstStyle/>
          <a:p>
            <a:r>
              <a:rPr lang="en-US" dirty="0" smtClean="0"/>
              <a:t>Proposed Projects/Programs</a:t>
            </a:r>
            <a:endParaRPr lang="en-US" dirty="0"/>
          </a:p>
        </p:txBody>
      </p:sp>
      <p:sp>
        <p:nvSpPr>
          <p:cNvPr id="5" name="Rectangle 4"/>
          <p:cNvSpPr/>
          <p:nvPr/>
        </p:nvSpPr>
        <p:spPr>
          <a:xfrm>
            <a:off x="733016" y="4114800"/>
            <a:ext cx="6092825" cy="2308324"/>
          </a:xfrm>
          <a:prstGeom prst="rect">
            <a:avLst/>
          </a:prstGeom>
        </p:spPr>
        <p:txBody>
          <a:bodyPr>
            <a:spAutoFit/>
          </a:bodyPr>
          <a:lstStyle/>
          <a:p>
            <a:r>
              <a:rPr lang="en-US" sz="1800" dirty="0" smtClean="0"/>
              <a:t>Should demonstrate a new service to the community </a:t>
            </a:r>
            <a:r>
              <a:rPr lang="en-US" sz="1800" u="sng" dirty="0" smtClean="0"/>
              <a:t>or</a:t>
            </a:r>
            <a:r>
              <a:rPr lang="en-US" sz="1800" dirty="0" smtClean="0"/>
              <a:t> </a:t>
            </a:r>
          </a:p>
          <a:p>
            <a:r>
              <a:rPr lang="en-US" sz="1800" dirty="0" smtClean="0"/>
              <a:t>An increase in the level of an existing service.  </a:t>
            </a:r>
          </a:p>
          <a:p>
            <a:endParaRPr lang="en-US" sz="1800" dirty="0" smtClean="0"/>
          </a:p>
          <a:p>
            <a:r>
              <a:rPr lang="en-US" sz="1800" dirty="0" smtClean="0"/>
              <a:t>*Describe the new service</a:t>
            </a:r>
            <a:endParaRPr lang="en-US" sz="1800" dirty="0"/>
          </a:p>
          <a:p>
            <a:r>
              <a:rPr lang="en-US" sz="1800" dirty="0" smtClean="0"/>
              <a:t>*Identify the number of individuals to be served.  If presently available in the community, how many are currently served?</a:t>
            </a:r>
            <a:endParaRPr lang="en-US" sz="1800"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24" y="2209800"/>
            <a:ext cx="10157354" cy="2743200"/>
          </a:xfrm>
        </p:spPr>
        <p:txBody>
          <a:bodyPr>
            <a:normAutofit/>
          </a:bodyPr>
          <a:lstStyle/>
          <a:p>
            <a:r>
              <a:rPr lang="en-US" sz="1800" dirty="0" smtClean="0"/>
              <a:t>The Application Deadline is </a:t>
            </a:r>
            <a:r>
              <a:rPr lang="en-US" sz="1800" b="1" u="sng" dirty="0" smtClean="0"/>
              <a:t>12:00 noon</a:t>
            </a:r>
            <a:r>
              <a:rPr lang="en-US" sz="1800" b="1" dirty="0" smtClean="0"/>
              <a:t> </a:t>
            </a:r>
            <a:r>
              <a:rPr lang="en-US" sz="1800" dirty="0" smtClean="0"/>
              <a:t>on </a:t>
            </a:r>
            <a:r>
              <a:rPr lang="en-US" sz="1800" b="1" u="sng" dirty="0" smtClean="0"/>
              <a:t>Wednesday, January 2, 2019</a:t>
            </a:r>
            <a:r>
              <a:rPr lang="en-US" sz="1800" dirty="0" smtClean="0"/>
              <a:t>.    The application and all required documents should be presented to the Purchasing Department located on the first floor of the Decatur Civic Center.  Late application and/or incomplete applications will not be reviewed.  Applicants are required to submit one original and three (3) copies.  </a:t>
            </a:r>
            <a:br>
              <a:rPr lang="en-US" sz="1800" dirty="0" smtClean="0"/>
            </a:br>
            <a:r>
              <a:rPr lang="en-US" sz="1800" dirty="0" smtClean="0"/>
              <a:t>*Agencies must provide a signed board resolutions which authorizes the agency to apply </a:t>
            </a:r>
            <a:r>
              <a:rPr lang="en-US" sz="1800" dirty="0" smtClean="0"/>
              <a:t>for </a:t>
            </a:r>
            <a:r>
              <a:rPr lang="en-US" sz="1800" dirty="0" smtClean="0"/>
              <a:t>funding and further identifies who has authority to sign the application, the agreement, and other related documents.</a:t>
            </a:r>
            <a:br>
              <a:rPr lang="en-US" sz="1800" dirty="0" smtClean="0"/>
            </a:br>
            <a:endParaRPr lang="en-US" sz="1800" dirty="0"/>
          </a:p>
        </p:txBody>
      </p:sp>
      <p:sp>
        <p:nvSpPr>
          <p:cNvPr id="5" name="Text Placeholder 4"/>
          <p:cNvSpPr>
            <a:spLocks noGrp="1"/>
          </p:cNvSpPr>
          <p:nvPr>
            <p:ph type="body" idx="1"/>
          </p:nvPr>
        </p:nvSpPr>
        <p:spPr>
          <a:xfrm>
            <a:off x="6383206" y="1788668"/>
            <a:ext cx="4973041" cy="1487932"/>
          </a:xfrm>
        </p:spPr>
        <p:txBody>
          <a:bodyPr/>
          <a:lstStyle/>
          <a:p>
            <a:endParaRPr lang="en-US" sz="1200" b="0" dirty="0" smtClean="0">
              <a:latin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endParaRPr lang="en-US" sz="1400" dirty="0"/>
          </a:p>
        </p:txBody>
      </p:sp>
      <p:sp>
        <p:nvSpPr>
          <p:cNvPr id="6" name="Text Placeholder 5"/>
          <p:cNvSpPr>
            <a:spLocks noGrp="1"/>
          </p:cNvSpPr>
          <p:nvPr>
            <p:ph type="body" sz="quarter" idx="3"/>
          </p:nvPr>
        </p:nvSpPr>
        <p:spPr>
          <a:xfrm>
            <a:off x="3439976" y="1580134"/>
            <a:ext cx="4973041" cy="685800"/>
          </a:xfrm>
        </p:spPr>
        <p:txBody>
          <a:bodyPr/>
          <a:lstStyle/>
          <a:p>
            <a:endParaRPr lang="en-US" sz="1800" dirty="0" smtClean="0"/>
          </a:p>
          <a:p>
            <a:endParaRPr lang="en-US" sz="1800" dirty="0"/>
          </a:p>
          <a:p>
            <a:endParaRPr lang="en-US" sz="1800"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11283950" y="7042348"/>
            <a:ext cx="46038" cy="34528"/>
          </a:xfrm>
        </p:spPr>
      </p:pic>
      <p:sp>
        <p:nvSpPr>
          <p:cNvPr id="8" name="Content Placeholder 7"/>
          <p:cNvSpPr>
            <a:spLocks noGrp="1"/>
          </p:cNvSpPr>
          <p:nvPr>
            <p:ph sz="half" idx="2"/>
          </p:nvPr>
        </p:nvSpPr>
        <p:spPr>
          <a:xfrm>
            <a:off x="1117308" y="2209800"/>
            <a:ext cx="10463503" cy="4572000"/>
          </a:xfrm>
        </p:spPr>
        <p:txBody>
          <a:bodyPr>
            <a:normAutofit/>
          </a:bodyPr>
          <a:lstStyle/>
          <a:p>
            <a:endParaRPr lang="en-US" sz="1400" dirty="0" smtClean="0"/>
          </a:p>
          <a:p>
            <a:endParaRPr lang="en-US" sz="1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012" y="223858"/>
            <a:ext cx="2669334" cy="1776412"/>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4212" y="304800"/>
            <a:ext cx="2286000" cy="787400"/>
          </a:xfrm>
        </p:spPr>
        <p:txBody>
          <a:bodyPr>
            <a:normAutofit/>
          </a:bodyPr>
          <a:lstStyle/>
          <a:p>
            <a:r>
              <a:rPr lang="en-US" sz="1600" b="1" dirty="0" smtClean="0">
                <a:solidFill>
                  <a:schemeClr val="tx2"/>
                </a:solidFill>
              </a:rPr>
              <a:t>CDBG </a:t>
            </a:r>
            <a:r>
              <a:rPr lang="en-US" sz="1600" b="1" dirty="0">
                <a:solidFill>
                  <a:schemeClr val="tx2"/>
                </a:solidFill>
              </a:rPr>
              <a:t>RFP Timeline</a:t>
            </a:r>
          </a:p>
        </p:txBody>
      </p:sp>
      <p:sp>
        <p:nvSpPr>
          <p:cNvPr id="9" name="Rectangle 8"/>
          <p:cNvSpPr/>
          <p:nvPr/>
        </p:nvSpPr>
        <p:spPr>
          <a:xfrm>
            <a:off x="3048000" y="582067"/>
            <a:ext cx="6092825" cy="5693866"/>
          </a:xfrm>
          <a:prstGeom prst="rect">
            <a:avLst/>
          </a:prstGeom>
        </p:spPr>
        <p:txBody>
          <a:bodyPr>
            <a:spAutoFit/>
          </a:bodyPr>
          <a:lstStyle/>
          <a:p>
            <a:pPr marL="342900" marR="0" lvl="0" indent="-342900" algn="just">
              <a:spcBef>
                <a:spcPts val="50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RFP documents will be available beginning </a:t>
            </a:r>
            <a:r>
              <a:rPr lang="en-US" sz="1400" u="sng" dirty="0">
                <a:latin typeface="Franklin Gothic Book" panose="020B0503020102020204" pitchFamily="34" charset="0"/>
                <a:ea typeface="HGGothicE"/>
                <a:cs typeface="Times New Roman" panose="02020603050405020304" pitchFamily="18" charset="0"/>
              </a:rPr>
              <a:t>Monday, November 19, 2018</a:t>
            </a:r>
            <a:r>
              <a:rPr lang="en-US" sz="1400" dirty="0">
                <a:latin typeface="Franklin Gothic Book" panose="020B0503020102020204" pitchFamily="34" charset="0"/>
                <a:ea typeface="HGGothicE"/>
                <a:cs typeface="Times New Roman" panose="02020603050405020304" pitchFamily="18" charset="0"/>
              </a:rPr>
              <a:t> in the Neighborhood Service Division.</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Information meeting for potential sub-recipients on </a:t>
            </a:r>
            <a:r>
              <a:rPr lang="en-US" sz="1400" u="sng" dirty="0">
                <a:latin typeface="Franklin Gothic Book" panose="020B0503020102020204" pitchFamily="34" charset="0"/>
                <a:ea typeface="HGGothicE"/>
                <a:cs typeface="Times New Roman" panose="02020603050405020304" pitchFamily="18" charset="0"/>
              </a:rPr>
              <a:t>November 27, 2018, at 12:00 noon</a:t>
            </a:r>
            <a:r>
              <a:rPr lang="en-US" sz="1400" dirty="0">
                <a:latin typeface="Franklin Gothic Book" panose="020B0503020102020204" pitchFamily="34" charset="0"/>
                <a:ea typeface="HGGothicE"/>
                <a:cs typeface="Times New Roman" panose="02020603050405020304" pitchFamily="18" charset="0"/>
              </a:rPr>
              <a:t>, in the first floor classroom of the Decatur Civic Center.</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The CDBG RFP deadline is </a:t>
            </a:r>
            <a:r>
              <a:rPr lang="en-US" sz="1400" u="sng" dirty="0">
                <a:latin typeface="Franklin Gothic Book" panose="020B0503020102020204" pitchFamily="34" charset="0"/>
                <a:ea typeface="HGGothicE"/>
                <a:cs typeface="Times New Roman" panose="02020603050405020304" pitchFamily="18" charset="0"/>
              </a:rPr>
              <a:t>Wednesday, January 2, 2019 at 12:00 noon</a:t>
            </a:r>
            <a:r>
              <a:rPr lang="en-US" sz="1400" dirty="0">
                <a:latin typeface="Franklin Gothic Book" panose="020B0503020102020204" pitchFamily="34" charset="0"/>
                <a:ea typeface="HGGothicE"/>
                <a:cs typeface="Times New Roman" panose="02020603050405020304" pitchFamily="18" charset="0"/>
              </a:rPr>
              <a:t>.  One original and three copies should be submitted to the Purchasing Department on the first floor of the Decatur Civic Center, 1 Gary K. Anderson Plaza, Decatur, Illinois.</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CDBG RFP review will occur through January 21, 2019.  Program site visits may occur through January 21, 2019.</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Tentatively, recommendations for funding will be provided to the City Council in February, 2019.</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Upon council approval, staff will meet with approved sub-recipients to review program details.</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Project/program completion will tentatively occur February/March 2020.</a:t>
            </a:r>
            <a:endParaRPr lang="en-US" sz="1100" dirty="0">
              <a:latin typeface="Franklin Gothic Book" panose="020B0503020102020204" pitchFamily="34" charset="0"/>
              <a:ea typeface="HGGothicE"/>
              <a:cs typeface="Times New Roman" panose="02020603050405020304" pitchFamily="18" charset="0"/>
            </a:endParaRPr>
          </a:p>
          <a:p>
            <a:pPr algn="just"/>
            <a:r>
              <a:rPr lang="en-US" sz="1400" dirty="0">
                <a:latin typeface="Franklin Gothic Book" panose="020B0503020102020204" pitchFamily="34" charset="0"/>
                <a:ea typeface="HGGothicE"/>
                <a:cs typeface="Times New Roman" panose="02020603050405020304" pitchFamily="18" charset="0"/>
              </a:rPr>
              <a:t> </a:t>
            </a:r>
            <a:endParaRPr lang="en-US" sz="1100" dirty="0">
              <a:latin typeface="Franklin Gothic Book" panose="020B0503020102020204" pitchFamily="34" charset="0"/>
              <a:ea typeface="HGGothicE"/>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1400" dirty="0">
                <a:latin typeface="Franklin Gothic Book" panose="020B0503020102020204" pitchFamily="34" charset="0"/>
                <a:ea typeface="HGGothicE"/>
                <a:cs typeface="Times New Roman" panose="02020603050405020304" pitchFamily="18" charset="0"/>
              </a:rPr>
              <a:t>Project monitoring will occur through desk review (monthly reports/documentations).   On site monitoring of records and participant files will occur toward the end of the agreement period or within 45 days of the project completion. </a:t>
            </a:r>
            <a:endParaRPr lang="en-US" sz="1100" dirty="0">
              <a:effectLst/>
              <a:latin typeface="Franklin Gothic Book" panose="020B0503020102020204" pitchFamily="34" charset="0"/>
              <a:ea typeface="HGGothicE"/>
              <a:cs typeface="Times New Roman" panose="02020603050405020304" pitchFamily="18" charset="0"/>
            </a:endParaRPr>
          </a:p>
        </p:txBody>
      </p:sp>
    </p:spTree>
    <p:extLst>
      <p:ext uri="{BB962C8B-B14F-4D97-AF65-F5344CB8AC3E}">
        <p14:creationId xmlns:p14="http://schemas.microsoft.com/office/powerpoint/2010/main" val="8519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2018-2019 CDBG Presentation for Sub-recipients" id="{C67BA1E5-D3A4-4568-B13C-145BF3284D36}" vid="{2964EA63-7EDA-4422-AEBA-89A233AFFE52}"/>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4873beb7-5857-4685-be1f-d57550cc96cc"/>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2018-2019 CDBG Presentation for Sub-recipients</Template>
  <TotalTime>548</TotalTime>
  <Words>1150</Words>
  <Application>Microsoft Office PowerPoint</Application>
  <PresentationFormat>Custom</PresentationFormat>
  <Paragraphs>163</Paragraphs>
  <Slides>20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Albertus MT Lt</vt:lpstr>
      <vt:lpstr>Arial</vt:lpstr>
      <vt:lpstr>Calibri</vt:lpstr>
      <vt:lpstr>Century Gothic</vt:lpstr>
      <vt:lpstr>Courier New</vt:lpstr>
      <vt:lpstr>Franklin Gothic Book</vt:lpstr>
      <vt:lpstr>Franklin Gothic Medium</vt:lpstr>
      <vt:lpstr>HGGothicE</vt:lpstr>
      <vt:lpstr>HGSoeiKakugothicUB</vt:lpstr>
      <vt:lpstr>Symbol</vt:lpstr>
      <vt:lpstr>Times New Roman</vt:lpstr>
      <vt:lpstr>Wingdings</vt:lpstr>
      <vt:lpstr>Books 16x9</vt:lpstr>
      <vt:lpstr>Community Development Block Grant (CDBG) Program for Sub-recipients</vt:lpstr>
      <vt:lpstr>Application Timeline</vt:lpstr>
      <vt:lpstr>                                                    Notice</vt:lpstr>
      <vt:lpstr>Project Budget</vt:lpstr>
      <vt:lpstr>                                                                                  Project Budget:  Administrative costs may not exceed 20% of the granted amount.  Program Implementation must be at least 80% or greater. </vt:lpstr>
      <vt:lpstr>Administrative Costs &amp; Program Costs</vt:lpstr>
      <vt:lpstr>Is your location close to transportation sites?  Is there adequate parking to accommodate the participants and staff? Identify hours of operation. Is the location ADA compliant? Is the location in code compliance?</vt:lpstr>
      <vt:lpstr>The Application Deadline is 12:00 noon on Wednesday, January 2, 2019.    The application and all required documents should be presented to the Purchasing Department located on the first floor of the Decatur Civic Center.  Late application and/or incomplete applications will not be reviewed.  Applicants are required to submit one original and three (3) copies.   *Agencies must provide a signed board resolutions which authorizes the agency to apply for funding and further identifies who has authority to sign the application, the agreement, and other related documents. </vt:lpstr>
      <vt:lpstr>CDBG RFP Timeline</vt:lpstr>
      <vt:lpstr>The program or project should provide a high level of benefit to low- and moderate-income persons.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Development Block Grant (CDBG) Program Handbook for Sub-recipients</dc:title>
  <dc:creator>Buckingham, Vickie J</dc:creator>
  <cp:lastModifiedBy>Buckingham, Vickie J</cp:lastModifiedBy>
  <cp:revision>50</cp:revision>
  <cp:lastPrinted>2018-11-27T16:16:01Z</cp:lastPrinted>
  <dcterms:created xsi:type="dcterms:W3CDTF">2018-11-26T15:42:28Z</dcterms:created>
  <dcterms:modified xsi:type="dcterms:W3CDTF">2018-11-27T16:17:07Z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_MarkAsFinal">
    <vt:bool>true</vt:bool>
  </property>
</Properties>
</file>